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notesMasterIdLst>
    <p:notesMasterId r:id="rId22"/>
  </p:notesMasterIdLst>
  <p:sldIdLst>
    <p:sldId id="289" r:id="rId2"/>
    <p:sldId id="284" r:id="rId3"/>
    <p:sldId id="272" r:id="rId4"/>
    <p:sldId id="258" r:id="rId5"/>
    <p:sldId id="261" r:id="rId6"/>
    <p:sldId id="299" r:id="rId7"/>
    <p:sldId id="262" r:id="rId8"/>
    <p:sldId id="287" r:id="rId9"/>
    <p:sldId id="259" r:id="rId10"/>
    <p:sldId id="300" r:id="rId11"/>
    <p:sldId id="260" r:id="rId12"/>
    <p:sldId id="268" r:id="rId13"/>
    <p:sldId id="265" r:id="rId14"/>
    <p:sldId id="266" r:id="rId15"/>
    <p:sldId id="292" r:id="rId16"/>
    <p:sldId id="297" r:id="rId17"/>
    <p:sldId id="295" r:id="rId18"/>
    <p:sldId id="298" r:id="rId19"/>
    <p:sldId id="296" r:id="rId20"/>
    <p:sldId id="282" r:id="rId21"/>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E09D"/>
    <a:srgbClr val="0E18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483" autoAdjust="0"/>
    <p:restoredTop sz="60434" autoAdjust="0"/>
  </p:normalViewPr>
  <p:slideViewPr>
    <p:cSldViewPr>
      <p:cViewPr varScale="1">
        <p:scale>
          <a:sx n="43" d="100"/>
          <a:sy n="43" d="100"/>
        </p:scale>
        <p:origin x="-216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E0AF6AF-93B9-4518-B233-E235D9F0CCDF}" type="datetimeFigureOut">
              <a:rPr lang="he-IL" smtClean="0"/>
              <a:pPr/>
              <a:t>י"ז/כסלו/תשע"ו</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B8EFA5B-5F1D-4984-8AAF-3C5482A2AE65}" type="slidenum">
              <a:rPr lang="he-IL" smtClean="0"/>
              <a:pPr/>
              <a:t>‹#›</a:t>
            </a:fld>
            <a:endParaRPr lang="he-IL"/>
          </a:p>
        </p:txBody>
      </p:sp>
    </p:spTree>
    <p:extLst>
      <p:ext uri="{BB962C8B-B14F-4D97-AF65-F5344CB8AC3E}">
        <p14:creationId xmlns:p14="http://schemas.microsoft.com/office/powerpoint/2010/main" val="281854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vimeo.com/9450597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נקדיש</a:t>
            </a:r>
            <a:r>
              <a:rPr lang="he-IL" baseline="0" dirty="0" smtClean="0"/>
              <a:t> את השעה הקרובה לעיסוק במרכיב תפיסה שנקרא ארץ, מה יש בתוכו ומה הוא אומר נבין בהמשך...</a:t>
            </a:r>
          </a:p>
          <a:p>
            <a:r>
              <a:rPr lang="he-IL" baseline="0" dirty="0" smtClean="0"/>
              <a:t>כדי שנוכל לצלול לתוך המושג. נתחיל בלהסתכל על משהו אחר מעולם אחר. ננסה להסתכל על עולם השיווק ותוך כדי לחשוב על הדומה והשונה בין עולם השיווק לתהליך החינוכי</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2</a:t>
            </a:fld>
            <a:endParaRPr lang="he-IL"/>
          </a:p>
        </p:txBody>
      </p:sp>
    </p:spTree>
    <p:extLst>
      <p:ext uri="{BB962C8B-B14F-4D97-AF65-F5344CB8AC3E}">
        <p14:creationId xmlns:p14="http://schemas.microsoft.com/office/powerpoint/2010/main" val="283936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מפרסמים מתחרים על תשומת לב כי יש עוד המון מוצרים. יש הרבה מוצרים כמו שלהם והם רוצים לתפוש תשומת לב בתוך שוק רווי.</a:t>
            </a:r>
          </a:p>
          <a:p>
            <a:r>
              <a:rPr lang="he-IL" dirty="0" smtClean="0"/>
              <a:t>ברור שאף אחד לא חושב שחינוך ושיווק זה אותו הדבר, אבל יש כמה נקודות מרכזיות שהן</a:t>
            </a:r>
            <a:r>
              <a:rPr lang="he-IL" baseline="0" dirty="0" smtClean="0"/>
              <a:t> נקודות דמיון שאם נקדיש להם תשומת לב כמו שמשווקים עושים, יכול להיות שזה יוכל לעזור לנו לעבות ולחזק את התהליך החינוכי שאנחנו גם ככה עושים. </a:t>
            </a:r>
            <a:r>
              <a:rPr lang="he-IL" dirty="0" smtClean="0"/>
              <a:t>אנחנו רוצים להעביר מסרים </a:t>
            </a:r>
            <a:r>
              <a:rPr lang="he-IL" dirty="0" err="1" smtClean="0"/>
              <a:t>מסויימים</a:t>
            </a:r>
            <a:r>
              <a:rPr lang="he-IL" dirty="0" smtClean="0"/>
              <a:t> ואנחנו מתחרים בפלאפונים ובפרסומות ובמדיה כולה וגם בתוך העולם הפנימי, גיל ההתבגרות, </a:t>
            </a:r>
            <a:r>
              <a:rPr lang="he-IL" dirty="0" err="1" smtClean="0"/>
              <a:t>הטלויזיה</a:t>
            </a:r>
            <a:r>
              <a:rPr lang="he-IL" dirty="0" smtClean="0"/>
              <a:t>, העיתונים, מה החברים חושבים</a:t>
            </a:r>
            <a:r>
              <a:rPr lang="he-IL" baseline="0" dirty="0" smtClean="0"/>
              <a:t> עליי, מה המבוגרים חושבים עליי, אז כדי שיהיה לנו איזה סיכוי למשוך את תשומת הלב שלהם אנחנו צריכים לבלוט, להיות עקביים...להיות אותנטיים</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16</a:t>
            </a:fld>
            <a:endParaRPr lang="he-I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a:t>
            </a:r>
            <a:r>
              <a:rPr lang="he-IL" baseline="0" dirty="0" smtClean="0"/>
              <a:t> היה בעבר? </a:t>
            </a:r>
          </a:p>
          <a:p>
            <a:r>
              <a:rPr lang="he-IL" baseline="0" dirty="0" smtClean="0"/>
              <a:t>מה יש היום?</a:t>
            </a:r>
            <a:endParaRPr lang="he-IL" dirty="0" smtClean="0"/>
          </a:p>
          <a:p>
            <a:pPr>
              <a:buFontTx/>
              <a:buChar char="-"/>
            </a:pPr>
            <a:r>
              <a:rPr lang="he-IL" dirty="0" smtClean="0"/>
              <a:t>רדיו</a:t>
            </a:r>
          </a:p>
          <a:p>
            <a:pPr>
              <a:buFontTx/>
              <a:buChar char="-"/>
            </a:pPr>
            <a:r>
              <a:rPr lang="he-IL" dirty="0" err="1" smtClean="0"/>
              <a:t>טלוויזה</a:t>
            </a:r>
            <a:endParaRPr lang="he-IL" dirty="0" smtClean="0"/>
          </a:p>
          <a:p>
            <a:pPr>
              <a:buFontTx/>
              <a:buChar char="-"/>
            </a:pPr>
            <a:r>
              <a:rPr lang="he-IL" dirty="0" smtClean="0"/>
              <a:t>שלטי</a:t>
            </a:r>
            <a:r>
              <a:rPr lang="he-IL" baseline="0" dirty="0" smtClean="0"/>
              <a:t> חוצות</a:t>
            </a:r>
          </a:p>
          <a:p>
            <a:pPr>
              <a:buFontTx/>
              <a:buChar char="-"/>
            </a:pPr>
            <a:r>
              <a:rPr lang="he-IL" baseline="0" dirty="0" smtClean="0"/>
              <a:t>מודעות בעיתונים</a:t>
            </a:r>
          </a:p>
          <a:p>
            <a:pPr>
              <a:buFontTx/>
              <a:buNone/>
            </a:pPr>
            <a:endParaRPr lang="he-IL" dirty="0" smtClean="0"/>
          </a:p>
          <a:p>
            <a:pPr>
              <a:buFontTx/>
              <a:buNone/>
            </a:pPr>
            <a:r>
              <a:rPr lang="he-IL" b="1" dirty="0" smtClean="0"/>
              <a:t>האמת</a:t>
            </a:r>
            <a:r>
              <a:rPr lang="he-IL" b="1" baseline="0" dirty="0" smtClean="0"/>
              <a:t> היא שכל מדיה פנויה נחשבת במה לשיווק ופלטפורמה לתכנים. (למצוא ניסוח מדויק יותר).</a:t>
            </a:r>
          </a:p>
          <a:p>
            <a:pPr>
              <a:buFontTx/>
              <a:buNone/>
            </a:pPr>
            <a:r>
              <a:rPr lang="he-IL" baseline="0" dirty="0" smtClean="0"/>
              <a:t>להביא דוגמאות:</a:t>
            </a:r>
          </a:p>
          <a:p>
            <a:pPr>
              <a:buFontTx/>
              <a:buChar char="-"/>
            </a:pPr>
            <a:r>
              <a:rPr lang="he-IL" baseline="0" dirty="0" smtClean="0"/>
              <a:t>ביוב – כמה דוגמאות</a:t>
            </a:r>
          </a:p>
          <a:p>
            <a:pPr>
              <a:buFontTx/>
              <a:buChar char="-"/>
            </a:pPr>
            <a:r>
              <a:rPr lang="he-IL" baseline="0" dirty="0" smtClean="0"/>
              <a:t>מתלים באוטובוס</a:t>
            </a:r>
          </a:p>
          <a:p>
            <a:pPr>
              <a:buFontTx/>
              <a:buChar char="-"/>
            </a:pPr>
            <a:r>
              <a:rPr lang="he-IL" baseline="0" dirty="0" smtClean="0"/>
              <a:t>קיר/רצפה - קיר טיפוס/רצפה של קניון</a:t>
            </a:r>
          </a:p>
          <a:p>
            <a:pPr>
              <a:buFontTx/>
              <a:buChar char="-"/>
            </a:pPr>
            <a:r>
              <a:rPr lang="he-IL" baseline="0" dirty="0" smtClean="0"/>
              <a:t>מדרגות</a:t>
            </a:r>
          </a:p>
          <a:p>
            <a:pPr>
              <a:buFontTx/>
              <a:buChar char="-"/>
            </a:pPr>
            <a:r>
              <a:rPr lang="he-IL" baseline="0" dirty="0" smtClean="0"/>
              <a:t>אוטובוס</a:t>
            </a:r>
          </a:p>
          <a:p>
            <a:pPr>
              <a:buFontTx/>
              <a:buChar char="-"/>
            </a:pPr>
            <a:r>
              <a:rPr lang="he-IL" baseline="0" dirty="0" smtClean="0"/>
              <a:t>שקיות נייר</a:t>
            </a:r>
          </a:p>
          <a:p>
            <a:pPr>
              <a:buFontTx/>
              <a:buChar char="-"/>
            </a:pPr>
            <a:r>
              <a:rPr lang="he-IL" baseline="0" dirty="0" smtClean="0"/>
              <a:t>ספסל</a:t>
            </a:r>
          </a:p>
          <a:p>
            <a:pPr>
              <a:buFontTx/>
              <a:buChar char="-"/>
            </a:pPr>
            <a:r>
              <a:rPr lang="he-IL" baseline="0" dirty="0" smtClean="0"/>
              <a:t>מעבר חציה</a:t>
            </a:r>
          </a:p>
          <a:p>
            <a:pPr>
              <a:buFontTx/>
              <a:buChar char="-"/>
            </a:pPr>
            <a:r>
              <a:rPr lang="he-IL" baseline="0" dirty="0" smtClean="0"/>
              <a:t>חוטי חשמל</a:t>
            </a:r>
          </a:p>
          <a:p>
            <a:pPr>
              <a:buFontTx/>
              <a:buChar char="-"/>
            </a:pPr>
            <a:endParaRPr lang="he-IL" baseline="0" dirty="0" smtClean="0"/>
          </a:p>
          <a:p>
            <a:pPr>
              <a:buFontTx/>
              <a:buNone/>
            </a:pPr>
            <a:endParaRPr lang="he-IL" baseline="0" dirty="0" smtClean="0"/>
          </a:p>
          <a:p>
            <a:pPr>
              <a:buFontTx/>
              <a:buNone/>
            </a:pP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17</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a:t>
            </a:r>
            <a:r>
              <a:rPr lang="he-IL" baseline="0" dirty="0" smtClean="0"/>
              <a:t> היה בעבר? </a:t>
            </a:r>
          </a:p>
          <a:p>
            <a:r>
              <a:rPr lang="he-IL" baseline="0" dirty="0" smtClean="0"/>
              <a:t>מה יש היום?</a:t>
            </a:r>
            <a:endParaRPr lang="he-IL" dirty="0" smtClean="0"/>
          </a:p>
          <a:p>
            <a:pPr>
              <a:buFontTx/>
              <a:buChar char="-"/>
            </a:pPr>
            <a:r>
              <a:rPr lang="he-IL" dirty="0" smtClean="0"/>
              <a:t>רדיו</a:t>
            </a:r>
          </a:p>
          <a:p>
            <a:pPr>
              <a:buFontTx/>
              <a:buChar char="-"/>
            </a:pPr>
            <a:r>
              <a:rPr lang="he-IL" dirty="0" err="1" smtClean="0"/>
              <a:t>טלוויזה</a:t>
            </a:r>
            <a:endParaRPr lang="he-IL" dirty="0" smtClean="0"/>
          </a:p>
          <a:p>
            <a:pPr>
              <a:buFontTx/>
              <a:buChar char="-"/>
            </a:pPr>
            <a:r>
              <a:rPr lang="he-IL" dirty="0" smtClean="0"/>
              <a:t>שלטי</a:t>
            </a:r>
            <a:r>
              <a:rPr lang="he-IL" baseline="0" dirty="0" smtClean="0"/>
              <a:t> חוצות</a:t>
            </a:r>
          </a:p>
          <a:p>
            <a:pPr>
              <a:buFontTx/>
              <a:buChar char="-"/>
            </a:pPr>
            <a:r>
              <a:rPr lang="he-IL" baseline="0" dirty="0" smtClean="0"/>
              <a:t>מודעות בעיתונים</a:t>
            </a:r>
          </a:p>
          <a:p>
            <a:pPr>
              <a:buFontTx/>
              <a:buNone/>
            </a:pPr>
            <a:endParaRPr lang="he-IL" dirty="0" smtClean="0"/>
          </a:p>
          <a:p>
            <a:pPr>
              <a:buFontTx/>
              <a:buNone/>
            </a:pPr>
            <a:r>
              <a:rPr lang="he-IL" b="1" dirty="0" smtClean="0"/>
              <a:t>האמת</a:t>
            </a:r>
            <a:r>
              <a:rPr lang="he-IL" b="1" baseline="0" dirty="0" smtClean="0"/>
              <a:t> היא שכל מדיה פנויה נחשבת במה לשיווק ופלטפורמה לתכנים. (למצוא ניסוח מדויק יותר).</a:t>
            </a:r>
          </a:p>
          <a:p>
            <a:pPr>
              <a:buFontTx/>
              <a:buNone/>
            </a:pPr>
            <a:r>
              <a:rPr lang="he-IL" baseline="0" dirty="0" smtClean="0"/>
              <a:t>להביא דוגמאות:</a:t>
            </a:r>
          </a:p>
          <a:p>
            <a:pPr>
              <a:buFontTx/>
              <a:buChar char="-"/>
            </a:pPr>
            <a:r>
              <a:rPr lang="he-IL" baseline="0" dirty="0" smtClean="0"/>
              <a:t>ביוב – כמה דוגמאות</a:t>
            </a:r>
          </a:p>
          <a:p>
            <a:pPr>
              <a:buFontTx/>
              <a:buChar char="-"/>
            </a:pPr>
            <a:r>
              <a:rPr lang="he-IL" baseline="0" dirty="0" smtClean="0"/>
              <a:t>מתלים באוטובוס</a:t>
            </a:r>
          </a:p>
          <a:p>
            <a:pPr>
              <a:buFontTx/>
              <a:buChar char="-"/>
            </a:pPr>
            <a:r>
              <a:rPr lang="he-IL" baseline="0" dirty="0" smtClean="0"/>
              <a:t>קיר/רצפה - קיר טיפוס/רצפה של קניון</a:t>
            </a:r>
          </a:p>
          <a:p>
            <a:pPr>
              <a:buFontTx/>
              <a:buChar char="-"/>
            </a:pPr>
            <a:r>
              <a:rPr lang="he-IL" baseline="0" dirty="0" smtClean="0"/>
              <a:t>מדרגות</a:t>
            </a:r>
          </a:p>
          <a:p>
            <a:pPr>
              <a:buFontTx/>
              <a:buChar char="-"/>
            </a:pPr>
            <a:r>
              <a:rPr lang="he-IL" baseline="0" dirty="0" smtClean="0"/>
              <a:t>אוטובוס</a:t>
            </a:r>
          </a:p>
          <a:p>
            <a:pPr>
              <a:buFontTx/>
              <a:buChar char="-"/>
            </a:pPr>
            <a:r>
              <a:rPr lang="he-IL" baseline="0" dirty="0" smtClean="0"/>
              <a:t>שקיות נייר</a:t>
            </a:r>
          </a:p>
          <a:p>
            <a:pPr>
              <a:buFontTx/>
              <a:buChar char="-"/>
            </a:pPr>
            <a:r>
              <a:rPr lang="he-IL" baseline="0" dirty="0" smtClean="0"/>
              <a:t>ספסל</a:t>
            </a:r>
          </a:p>
          <a:p>
            <a:pPr>
              <a:buFontTx/>
              <a:buChar char="-"/>
            </a:pPr>
            <a:r>
              <a:rPr lang="he-IL" baseline="0" dirty="0" smtClean="0"/>
              <a:t>מעבר חציה</a:t>
            </a:r>
          </a:p>
          <a:p>
            <a:pPr>
              <a:buFontTx/>
              <a:buChar char="-"/>
            </a:pPr>
            <a:r>
              <a:rPr lang="he-IL" baseline="0" dirty="0" smtClean="0"/>
              <a:t>חוטי חשמל</a:t>
            </a:r>
          </a:p>
          <a:p>
            <a:pPr>
              <a:buFontTx/>
              <a:buChar char="-"/>
            </a:pPr>
            <a:endParaRPr lang="he-IL" baseline="0" dirty="0" smtClean="0"/>
          </a:p>
          <a:p>
            <a:pPr>
              <a:buFontTx/>
              <a:buNone/>
            </a:pPr>
            <a:endParaRPr lang="he-IL" baseline="0" dirty="0" smtClean="0"/>
          </a:p>
          <a:p>
            <a:pPr>
              <a:buFontTx/>
              <a:buNone/>
            </a:pP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18</a:t>
            </a:fld>
            <a:endParaRPr lang="he-I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buFontTx/>
              <a:buNone/>
            </a:pPr>
            <a:r>
              <a:rPr lang="he-IL" dirty="0" smtClean="0"/>
              <a:t>עוד</a:t>
            </a:r>
            <a:r>
              <a:rPr lang="he-IL" baseline="0" dirty="0" smtClean="0"/>
              <a:t> פעם, יש נקודות דמיון שאחת מהן היא הצריבה בתודעה. המטרה היא לא שמשהו יקרה באופן חד פעמי שבא והולך, אלא שיהיה איזה חיבור פנימי </a:t>
            </a:r>
            <a:r>
              <a:rPr lang="he-IL" baseline="0" dirty="0" err="1" smtClean="0"/>
              <a:t>שישאר</a:t>
            </a:r>
            <a:r>
              <a:rPr lang="he-IL" baseline="0" dirty="0" smtClean="0"/>
              <a:t>...</a:t>
            </a:r>
          </a:p>
          <a:p>
            <a:pPr>
              <a:buFontTx/>
              <a:buNone/>
            </a:pPr>
            <a:r>
              <a:rPr lang="he-IL" baseline="0" dirty="0" smtClean="0"/>
              <a:t>אז בשיווק זה יראה ככה (להראות את הסרט של המדרגות). מספר העולים במדרגות עלה ב-60 ומשהו אחוזים כשהיה את הפסנתר, אז אולי כשהם ירדו אנשים יפחיתו, אבל יזכרו את החוויה ואולי עבור חלקם זה ייקלט.</a:t>
            </a:r>
          </a:p>
          <a:p>
            <a:pPr>
              <a:buFontTx/>
              <a:buNone/>
            </a:pPr>
            <a:r>
              <a:rPr lang="he-IL" baseline="0" dirty="0" smtClean="0"/>
              <a:t>השאלה היא כמה אנחנו משקיעים בלהיות פסנתר </a:t>
            </a:r>
          </a:p>
          <a:p>
            <a:pPr>
              <a:buFontTx/>
              <a:buNone/>
            </a:pPr>
            <a:r>
              <a:rPr lang="he-IL" baseline="0" dirty="0" smtClean="0"/>
              <a:t>הרבה פעמים הדיבור על דברים </a:t>
            </a:r>
            <a:r>
              <a:rPr lang="he-IL" baseline="0" dirty="0" err="1" smtClean="0"/>
              <a:t>מסויימים</a:t>
            </a:r>
            <a:r>
              <a:rPr lang="he-IL" baseline="0" dirty="0" smtClean="0"/>
              <a:t> הוא פחות אותנטי והעשייה מדברת יותר מהדיבור</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19</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a:t>
            </a:r>
            <a:r>
              <a:rPr lang="he-IL" baseline="0" dirty="0" smtClean="0"/>
              <a:t> היה בעבר? </a:t>
            </a:r>
          </a:p>
          <a:p>
            <a:r>
              <a:rPr lang="he-IL" baseline="0" dirty="0" smtClean="0"/>
              <a:t>מה יש היום?</a:t>
            </a:r>
            <a:endParaRPr lang="he-IL" dirty="0" smtClean="0"/>
          </a:p>
          <a:p>
            <a:pPr>
              <a:buFontTx/>
              <a:buChar char="-"/>
            </a:pPr>
            <a:r>
              <a:rPr lang="he-IL" dirty="0" smtClean="0"/>
              <a:t>רדיו</a:t>
            </a:r>
          </a:p>
          <a:p>
            <a:pPr>
              <a:buFontTx/>
              <a:buChar char="-"/>
            </a:pPr>
            <a:r>
              <a:rPr lang="he-IL" dirty="0" err="1" smtClean="0"/>
              <a:t>טלוויזה</a:t>
            </a:r>
            <a:endParaRPr lang="he-IL" dirty="0" smtClean="0"/>
          </a:p>
          <a:p>
            <a:pPr>
              <a:buFontTx/>
              <a:buChar char="-"/>
            </a:pPr>
            <a:r>
              <a:rPr lang="he-IL" dirty="0" smtClean="0"/>
              <a:t>שלטי</a:t>
            </a:r>
            <a:r>
              <a:rPr lang="he-IL" baseline="0" dirty="0" smtClean="0"/>
              <a:t> חוצות</a:t>
            </a:r>
          </a:p>
          <a:p>
            <a:pPr>
              <a:buFontTx/>
              <a:buChar char="-"/>
            </a:pPr>
            <a:r>
              <a:rPr lang="he-IL" baseline="0" dirty="0" smtClean="0"/>
              <a:t>מודעות בעיתונים</a:t>
            </a:r>
          </a:p>
          <a:p>
            <a:pPr>
              <a:buFontTx/>
              <a:buNone/>
            </a:pPr>
            <a:endParaRPr lang="he-IL" dirty="0" smtClean="0"/>
          </a:p>
          <a:p>
            <a:pPr>
              <a:buFontTx/>
              <a:buNone/>
            </a:pPr>
            <a:r>
              <a:rPr lang="he-IL" b="1" dirty="0" smtClean="0"/>
              <a:t>האמת</a:t>
            </a:r>
            <a:r>
              <a:rPr lang="he-IL" b="1" baseline="0" dirty="0" smtClean="0"/>
              <a:t> היא שכל מדיה פנויה נחשבת במה לשיווק ופלטפורמה לתכנים. (למצוא ניסוח מדויק יותר).</a:t>
            </a:r>
          </a:p>
          <a:p>
            <a:pPr>
              <a:buFontTx/>
              <a:buNone/>
            </a:pPr>
            <a:r>
              <a:rPr lang="he-IL" baseline="0" dirty="0" smtClean="0"/>
              <a:t>להביא דוגמאות:</a:t>
            </a:r>
          </a:p>
          <a:p>
            <a:pPr>
              <a:buFontTx/>
              <a:buChar char="-"/>
            </a:pPr>
            <a:r>
              <a:rPr lang="he-IL" baseline="0" dirty="0" smtClean="0"/>
              <a:t>ביוב – כמה דוגמאות</a:t>
            </a:r>
          </a:p>
          <a:p>
            <a:pPr>
              <a:buFontTx/>
              <a:buChar char="-"/>
            </a:pPr>
            <a:r>
              <a:rPr lang="he-IL" baseline="0" dirty="0" smtClean="0"/>
              <a:t>מתלים באוטובוס</a:t>
            </a:r>
          </a:p>
          <a:p>
            <a:pPr>
              <a:buFontTx/>
              <a:buChar char="-"/>
            </a:pPr>
            <a:r>
              <a:rPr lang="he-IL" baseline="0" dirty="0" smtClean="0"/>
              <a:t>קיר/רצפה - קיר טיפוס/רצפה של קניון</a:t>
            </a:r>
          </a:p>
          <a:p>
            <a:pPr>
              <a:buFontTx/>
              <a:buChar char="-"/>
            </a:pPr>
            <a:r>
              <a:rPr lang="he-IL" baseline="0" dirty="0" smtClean="0"/>
              <a:t>מדרגות</a:t>
            </a:r>
          </a:p>
          <a:p>
            <a:pPr>
              <a:buFontTx/>
              <a:buChar char="-"/>
            </a:pPr>
            <a:r>
              <a:rPr lang="he-IL" baseline="0" dirty="0" smtClean="0"/>
              <a:t>אוטובוס</a:t>
            </a:r>
          </a:p>
          <a:p>
            <a:pPr>
              <a:buFontTx/>
              <a:buChar char="-"/>
            </a:pPr>
            <a:r>
              <a:rPr lang="he-IL" baseline="0" dirty="0" smtClean="0"/>
              <a:t>שקיות נייר</a:t>
            </a:r>
          </a:p>
          <a:p>
            <a:pPr>
              <a:buFontTx/>
              <a:buChar char="-"/>
            </a:pPr>
            <a:r>
              <a:rPr lang="he-IL" baseline="0" dirty="0" smtClean="0"/>
              <a:t>ספסל</a:t>
            </a:r>
          </a:p>
          <a:p>
            <a:pPr>
              <a:buFontTx/>
              <a:buChar char="-"/>
            </a:pPr>
            <a:r>
              <a:rPr lang="he-IL" baseline="0" dirty="0" smtClean="0"/>
              <a:t>מעבר חציה</a:t>
            </a:r>
          </a:p>
          <a:p>
            <a:pPr>
              <a:buFontTx/>
              <a:buChar char="-"/>
            </a:pPr>
            <a:r>
              <a:rPr lang="he-IL" baseline="0" dirty="0" smtClean="0"/>
              <a:t>חוטי חשמל</a:t>
            </a:r>
          </a:p>
          <a:p>
            <a:pPr>
              <a:buFontTx/>
              <a:buChar char="-"/>
            </a:pPr>
            <a:endParaRPr lang="he-IL" baseline="0" dirty="0" smtClean="0"/>
          </a:p>
          <a:p>
            <a:pPr>
              <a:buFontTx/>
              <a:buNone/>
            </a:pPr>
            <a:endParaRPr lang="he-IL" baseline="0" dirty="0" smtClean="0"/>
          </a:p>
          <a:p>
            <a:pPr>
              <a:buFontTx/>
              <a:buNone/>
            </a:pP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3</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לפעמים לא שמים אפילו לב, אבל </a:t>
            </a:r>
            <a:r>
              <a:rPr lang="he-IL" dirty="0" err="1" smtClean="0"/>
              <a:t>פירסומאים</a:t>
            </a:r>
            <a:r>
              <a:rPr lang="he-IL" dirty="0" smtClean="0"/>
              <a:t> מוצאים איך בכל מקום ובכל חלל פנוי ישתמשו להעברת מסרים פרסומיים</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4</a:t>
            </a:fld>
            <a:endParaRPr lang="he-IL"/>
          </a:p>
        </p:txBody>
      </p:sp>
    </p:spTree>
    <p:extLst>
      <p:ext uri="{BB962C8B-B14F-4D97-AF65-F5344CB8AC3E}">
        <p14:creationId xmlns:p14="http://schemas.microsoft.com/office/powerpoint/2010/main" val="1723890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נגישות ישראל: שמו</a:t>
            </a:r>
            <a:r>
              <a:rPr lang="he-IL" baseline="0" dirty="0" smtClean="0"/>
              <a:t> כיסאות גלגלים בחניות רגילות, להראות איך מרגיש שתופסים לך את החניה...</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5</a:t>
            </a:fld>
            <a:endParaRPr lang="he-IL"/>
          </a:p>
        </p:txBody>
      </p:sp>
    </p:spTree>
    <p:extLst>
      <p:ext uri="{BB962C8B-B14F-4D97-AF65-F5344CB8AC3E}">
        <p14:creationId xmlns:p14="http://schemas.microsoft.com/office/powerpoint/2010/main" val="281286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נגישות ישראל: שמו</a:t>
            </a:r>
            <a:r>
              <a:rPr lang="he-IL" baseline="0" dirty="0" smtClean="0"/>
              <a:t> כיסאות גלגלים בחניות רגילות, להראות איך מרגיש שתופסים לך את החניה...</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6</a:t>
            </a:fld>
            <a:endParaRPr lang="he-IL"/>
          </a:p>
        </p:txBody>
      </p:sp>
    </p:spTree>
    <p:extLst>
      <p:ext uri="{BB962C8B-B14F-4D97-AF65-F5344CB8AC3E}">
        <p14:creationId xmlns:p14="http://schemas.microsoft.com/office/powerpoint/2010/main" val="281286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1"/>
            <a:r>
              <a:rPr lang="he-IL" sz="1200" kern="1200" dirty="0" smtClean="0">
                <a:solidFill>
                  <a:schemeClr val="tx1"/>
                </a:solidFill>
                <a:effectLst/>
                <a:latin typeface="+mn-lt"/>
                <a:ea typeface="+mn-ea"/>
                <a:cs typeface="+mn-cs"/>
              </a:rPr>
              <a:t>במהלך עונת המונסונים, רבים מתושבי הונג קונג מעדיפים לצאת לחופשה ולהימלט לזמן קצר מהגשמים הבלתי פוסקים. את העובדה הזאת ניצלה חברת </a:t>
            </a:r>
            <a:r>
              <a:rPr lang="he-IL" sz="1200" kern="1200" dirty="0" err="1" smtClean="0">
                <a:solidFill>
                  <a:schemeClr val="tx1"/>
                </a:solidFill>
                <a:effectLst/>
                <a:latin typeface="+mn-lt"/>
                <a:ea typeface="+mn-ea"/>
                <a:cs typeface="+mn-cs"/>
              </a:rPr>
              <a:t>לואו-קוסט</a:t>
            </a:r>
            <a:r>
              <a:rPr lang="he-IL" sz="1200" kern="1200" dirty="0" smtClean="0">
                <a:solidFill>
                  <a:schemeClr val="tx1"/>
                </a:solidFill>
                <a:effectLst/>
                <a:latin typeface="+mn-lt"/>
                <a:ea typeface="+mn-ea"/>
                <a:cs typeface="+mn-cs"/>
              </a:rPr>
              <a:t> פיליפינית בשם </a:t>
            </a:r>
            <a:r>
              <a:rPr lang="en-US" sz="1200" kern="1200" dirty="0" smtClean="0">
                <a:solidFill>
                  <a:schemeClr val="tx1"/>
                </a:solidFill>
                <a:effectLst/>
                <a:latin typeface="+mn-lt"/>
                <a:ea typeface="+mn-ea"/>
                <a:cs typeface="+mn-cs"/>
              </a:rPr>
              <a:t>Cebu Pacific</a:t>
            </a:r>
            <a:r>
              <a:rPr lang="he-IL" sz="1200" kern="1200" dirty="0" smtClean="0">
                <a:solidFill>
                  <a:schemeClr val="tx1"/>
                </a:solidFill>
                <a:effectLst/>
                <a:latin typeface="+mn-lt"/>
                <a:ea typeface="+mn-ea"/>
                <a:cs typeface="+mn-cs"/>
              </a:rPr>
              <a:t> שיצאה במהלך מקסים במיוחד, שתיקשר את העובדה כי בדיוק בזמן שבהונג קונג גשום - הפיליפינים הם יעד תיירות שמשי ומתאים במיוחד לחופשה.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במסגרת המהלך, רוססו על גבי מדרכות הונג קונג מודעות פרסומת באמצעות ספריי דוחה מים. כל עוד הימים היו יפים, המודעות היו נסתרות מן העין, אך ברגע שהגשם החל לרדת, הן נהפכו לגלויות ותיקשרו את המסר: "עכשיו יש שמש </a:t>
            </a:r>
            <a:r>
              <a:rPr lang="he-IL" sz="1200" kern="1200" dirty="0" err="1" smtClean="0">
                <a:solidFill>
                  <a:schemeClr val="tx1"/>
                </a:solidFill>
                <a:effectLst/>
                <a:latin typeface="+mn-lt"/>
                <a:ea typeface="+mn-ea"/>
                <a:cs typeface="+mn-cs"/>
              </a:rPr>
              <a:t>בפליפינים</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בנוסף, המודעות לוו בקוד </a:t>
            </a:r>
            <a:r>
              <a:rPr lang="en-US" sz="1200" kern="1200" dirty="0" smtClean="0">
                <a:solidFill>
                  <a:schemeClr val="tx1"/>
                </a:solidFill>
                <a:effectLst/>
                <a:latin typeface="+mn-lt"/>
                <a:ea typeface="+mn-ea"/>
                <a:cs typeface="+mn-cs"/>
              </a:rPr>
              <a:t>QR</a:t>
            </a:r>
            <a:r>
              <a:rPr lang="he-IL" sz="1200" kern="1200" dirty="0" smtClean="0">
                <a:solidFill>
                  <a:schemeClr val="tx1"/>
                </a:solidFill>
                <a:effectLst/>
                <a:latin typeface="+mn-lt"/>
                <a:ea typeface="+mn-ea"/>
                <a:cs typeface="+mn-cs"/>
              </a:rPr>
              <a:t> מיוחד אותו יכלו הצרכנים לצלם ולקבל לסלולרי מבצעי טיסות לפיליפינים במחירים זולים. </a:t>
            </a:r>
            <a:r>
              <a:rPr lang="he-IL" sz="1200" kern="1200" dirty="0" smtClean="0">
                <a:solidFill>
                  <a:schemeClr val="tx1"/>
                </a:solidFill>
                <a:effectLst/>
                <a:latin typeface="+mn-lt"/>
                <a:ea typeface="+mn-ea"/>
                <a:cs typeface="+mn-cs"/>
                <a:hlinkClick r:id="rId3"/>
              </a:rPr>
              <a:t>כך זה נראה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he-IL" dirty="0"/>
          </a:p>
        </p:txBody>
      </p:sp>
      <p:sp>
        <p:nvSpPr>
          <p:cNvPr id="4" name="Slide Number Placeholder 3"/>
          <p:cNvSpPr>
            <a:spLocks noGrp="1"/>
          </p:cNvSpPr>
          <p:nvPr>
            <p:ph type="sldNum" sz="quarter" idx="10"/>
          </p:nvPr>
        </p:nvSpPr>
        <p:spPr/>
        <p:txBody>
          <a:bodyPr/>
          <a:lstStyle/>
          <a:p>
            <a:fld id="{1B8EFA5B-5F1D-4984-8AAF-3C5482A2AE65}" type="slidenum">
              <a:rPr lang="he-IL" smtClean="0"/>
              <a:pPr/>
              <a:t>10</a:t>
            </a:fld>
            <a:endParaRPr lang="he-IL"/>
          </a:p>
        </p:txBody>
      </p:sp>
    </p:spTree>
    <p:extLst>
      <p:ext uri="{BB962C8B-B14F-4D97-AF65-F5344CB8AC3E}">
        <p14:creationId xmlns:p14="http://schemas.microsoft.com/office/powerpoint/2010/main" val="12464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לא שיווק מוצר, חינוך לבריאות בלה </a:t>
            </a:r>
            <a:r>
              <a:rPr lang="he-IL" dirty="0" err="1" smtClean="0"/>
              <a:t>בלה</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13</a:t>
            </a:fld>
            <a:endParaRPr lang="he-IL"/>
          </a:p>
        </p:txBody>
      </p:sp>
    </p:spTree>
    <p:extLst>
      <p:ext uri="{BB962C8B-B14F-4D97-AF65-F5344CB8AC3E}">
        <p14:creationId xmlns:p14="http://schemas.microsoft.com/office/powerpoint/2010/main" val="292137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לתרום</a:t>
            </a:r>
            <a:r>
              <a:rPr lang="he-IL" baseline="0" dirty="0" smtClean="0"/>
              <a:t> מזון</a:t>
            </a: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14</a:t>
            </a:fld>
            <a:endParaRPr lang="he-IL"/>
          </a:p>
        </p:txBody>
      </p:sp>
    </p:spTree>
    <p:extLst>
      <p:ext uri="{BB962C8B-B14F-4D97-AF65-F5344CB8AC3E}">
        <p14:creationId xmlns:p14="http://schemas.microsoft.com/office/powerpoint/2010/main" val="3938460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מה</a:t>
            </a:r>
            <a:r>
              <a:rPr lang="he-IL" baseline="0" dirty="0" smtClean="0"/>
              <a:t> היה בעבר? </a:t>
            </a:r>
          </a:p>
          <a:p>
            <a:r>
              <a:rPr lang="he-IL" baseline="0" dirty="0" smtClean="0"/>
              <a:t>מה יש היום?</a:t>
            </a:r>
            <a:endParaRPr lang="he-IL" dirty="0" smtClean="0"/>
          </a:p>
          <a:p>
            <a:pPr>
              <a:buFontTx/>
              <a:buChar char="-"/>
            </a:pPr>
            <a:r>
              <a:rPr lang="he-IL" dirty="0" smtClean="0"/>
              <a:t>רדיו</a:t>
            </a:r>
          </a:p>
          <a:p>
            <a:pPr>
              <a:buFontTx/>
              <a:buChar char="-"/>
            </a:pPr>
            <a:r>
              <a:rPr lang="he-IL" dirty="0" err="1" smtClean="0"/>
              <a:t>טלוויזה</a:t>
            </a:r>
            <a:endParaRPr lang="he-IL" dirty="0" smtClean="0"/>
          </a:p>
          <a:p>
            <a:pPr>
              <a:buFontTx/>
              <a:buChar char="-"/>
            </a:pPr>
            <a:r>
              <a:rPr lang="he-IL" dirty="0" smtClean="0"/>
              <a:t>שלטי</a:t>
            </a:r>
            <a:r>
              <a:rPr lang="he-IL" baseline="0" dirty="0" smtClean="0"/>
              <a:t> חוצות</a:t>
            </a:r>
          </a:p>
          <a:p>
            <a:pPr>
              <a:buFontTx/>
              <a:buChar char="-"/>
            </a:pPr>
            <a:r>
              <a:rPr lang="he-IL" baseline="0" dirty="0" smtClean="0"/>
              <a:t>מודעות בעיתונים</a:t>
            </a:r>
          </a:p>
          <a:p>
            <a:pPr>
              <a:buFontTx/>
              <a:buNone/>
            </a:pPr>
            <a:endParaRPr lang="he-IL" dirty="0" smtClean="0"/>
          </a:p>
          <a:p>
            <a:pPr>
              <a:buFontTx/>
              <a:buNone/>
            </a:pPr>
            <a:r>
              <a:rPr lang="he-IL" b="1" dirty="0" smtClean="0"/>
              <a:t>האמת</a:t>
            </a:r>
            <a:r>
              <a:rPr lang="he-IL" b="1" baseline="0" dirty="0" smtClean="0"/>
              <a:t> היא שכל מדיה פנויה נחשבת במה לשיווק ופלטפורמה לתכנים. (למצוא ניסוח מדויק יותר).</a:t>
            </a:r>
          </a:p>
          <a:p>
            <a:pPr>
              <a:buFontTx/>
              <a:buNone/>
            </a:pPr>
            <a:r>
              <a:rPr lang="he-IL" baseline="0" dirty="0" smtClean="0"/>
              <a:t>להביא דוגמאות:</a:t>
            </a:r>
          </a:p>
          <a:p>
            <a:pPr>
              <a:buFontTx/>
              <a:buChar char="-"/>
            </a:pPr>
            <a:r>
              <a:rPr lang="he-IL" baseline="0" dirty="0" smtClean="0"/>
              <a:t>ביוב – כמה דוגמאות</a:t>
            </a:r>
          </a:p>
          <a:p>
            <a:pPr>
              <a:buFontTx/>
              <a:buChar char="-"/>
            </a:pPr>
            <a:r>
              <a:rPr lang="he-IL" baseline="0" dirty="0" smtClean="0"/>
              <a:t>מתלים באוטובוס</a:t>
            </a:r>
          </a:p>
          <a:p>
            <a:pPr>
              <a:buFontTx/>
              <a:buChar char="-"/>
            </a:pPr>
            <a:r>
              <a:rPr lang="he-IL" baseline="0" dirty="0" smtClean="0"/>
              <a:t>קיר/רצפה - קיר טיפוס/רצפה של קניון</a:t>
            </a:r>
          </a:p>
          <a:p>
            <a:pPr>
              <a:buFontTx/>
              <a:buChar char="-"/>
            </a:pPr>
            <a:r>
              <a:rPr lang="he-IL" baseline="0" dirty="0" smtClean="0"/>
              <a:t>מדרגות</a:t>
            </a:r>
          </a:p>
          <a:p>
            <a:pPr>
              <a:buFontTx/>
              <a:buChar char="-"/>
            </a:pPr>
            <a:r>
              <a:rPr lang="he-IL" baseline="0" dirty="0" smtClean="0"/>
              <a:t>אוטובוס</a:t>
            </a:r>
          </a:p>
          <a:p>
            <a:pPr>
              <a:buFontTx/>
              <a:buChar char="-"/>
            </a:pPr>
            <a:r>
              <a:rPr lang="he-IL" baseline="0" dirty="0" smtClean="0"/>
              <a:t>שקיות נייר</a:t>
            </a:r>
          </a:p>
          <a:p>
            <a:pPr>
              <a:buFontTx/>
              <a:buChar char="-"/>
            </a:pPr>
            <a:r>
              <a:rPr lang="he-IL" baseline="0" dirty="0" smtClean="0"/>
              <a:t>ספסל</a:t>
            </a:r>
          </a:p>
          <a:p>
            <a:pPr>
              <a:buFontTx/>
              <a:buChar char="-"/>
            </a:pPr>
            <a:r>
              <a:rPr lang="he-IL" baseline="0" dirty="0" smtClean="0"/>
              <a:t>מעבר חציה</a:t>
            </a:r>
          </a:p>
          <a:p>
            <a:pPr>
              <a:buFontTx/>
              <a:buChar char="-"/>
            </a:pPr>
            <a:r>
              <a:rPr lang="he-IL" baseline="0" dirty="0" smtClean="0"/>
              <a:t>חוטי חשמל</a:t>
            </a:r>
          </a:p>
          <a:p>
            <a:pPr>
              <a:buFontTx/>
              <a:buChar char="-"/>
            </a:pPr>
            <a:endParaRPr lang="he-IL" baseline="0" dirty="0" smtClean="0"/>
          </a:p>
          <a:p>
            <a:pPr>
              <a:buFontTx/>
              <a:buNone/>
            </a:pPr>
            <a:endParaRPr lang="he-IL" baseline="0" dirty="0" smtClean="0"/>
          </a:p>
          <a:p>
            <a:pPr>
              <a:buFontTx/>
              <a:buNone/>
            </a:pPr>
            <a:endParaRPr lang="he-IL" dirty="0"/>
          </a:p>
        </p:txBody>
      </p:sp>
      <p:sp>
        <p:nvSpPr>
          <p:cNvPr id="4" name="מציין מיקום של מספר שקופית 3"/>
          <p:cNvSpPr>
            <a:spLocks noGrp="1"/>
          </p:cNvSpPr>
          <p:nvPr>
            <p:ph type="sldNum" sz="quarter" idx="10"/>
          </p:nvPr>
        </p:nvSpPr>
        <p:spPr/>
        <p:txBody>
          <a:bodyPr/>
          <a:lstStyle/>
          <a:p>
            <a:fld id="{1B8EFA5B-5F1D-4984-8AAF-3C5482A2AE65}" type="slidenum">
              <a:rPr lang="he-IL" smtClean="0"/>
              <a:pPr/>
              <a:t>15</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Ref idx="1002">
        <a:schemeClr val="bg1"/>
      </p:bgRef>
    </p:bg>
    <p:spTree>
      <p:nvGrpSpPr>
        <p:cNvPr id="1" name=""/>
        <p:cNvGrpSpPr/>
        <p:nvPr/>
      </p:nvGrpSpPr>
      <p:grpSpPr>
        <a:xfrm>
          <a:off x="0" y="0"/>
          <a:ext cx="0" cy="0"/>
          <a:chOff x="0" y="0"/>
          <a:chExt cx="0" cy="0"/>
        </a:xfrm>
      </p:grpSpPr>
      <p:sp>
        <p:nvSpPr>
          <p:cNvPr id="8" name="מלבן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מחבר ישר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כותרת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he-IL" smtClean="0"/>
              <a:t>לחץ כדי לערוך סגנון כותרת של תבנית בסיס</a:t>
            </a:r>
            <a:endParaRPr kumimoji="0" lang="en-US"/>
          </a:p>
        </p:txBody>
      </p:sp>
      <p:sp>
        <p:nvSpPr>
          <p:cNvPr id="25" name="כותרת משנה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e-IL" smtClean="0"/>
              <a:t>לחץ כדי לערוך סגנון כותרת משנה של תבנית בסיס</a:t>
            </a:r>
            <a:endParaRPr kumimoji="0" lang="en-US"/>
          </a:p>
        </p:txBody>
      </p:sp>
      <p:sp>
        <p:nvSpPr>
          <p:cNvPr id="31" name="מציין מיקום של תאריך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B35933-5016-4532-AC15-4E9BE836C61E}" type="datetimeFigureOut">
              <a:rPr lang="he-IL" smtClean="0"/>
              <a:pPr/>
              <a:t>י"ז/כסלו/תשע"ו</a:t>
            </a:fld>
            <a:endParaRPr lang="he-IL"/>
          </a:p>
        </p:txBody>
      </p:sp>
      <p:sp>
        <p:nvSpPr>
          <p:cNvPr id="18" name="מציין מיקום של כותרת תחתונה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he-IL"/>
          </a:p>
        </p:txBody>
      </p:sp>
      <p:sp>
        <p:nvSpPr>
          <p:cNvPr id="29" name="מציין מיקום של מספר שקופית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2AFB754-E4D8-4D16-8F0B-0F110FC60BB6}"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53200" y="274955"/>
            <a:ext cx="1524000" cy="5851525"/>
          </a:xfrm>
        </p:spPr>
        <p:txBody>
          <a:bodyPr vert="eaVert" anchor="t"/>
          <a:lstStyle>
            <a:extLst/>
          </a:lstStyle>
          <a:p>
            <a:r>
              <a:rPr kumimoji="0" lang="he-IL" smtClean="0"/>
              <a:t>לחץ כדי לערוך סגנון כותרת של תבנית בסיס</a:t>
            </a:r>
            <a:endParaRPr kumimoji="0" lang="en-US"/>
          </a:p>
        </p:txBody>
      </p:sp>
      <p:sp>
        <p:nvSpPr>
          <p:cNvPr id="3" name="מציין מיקום של טקסט אנכי 2"/>
          <p:cNvSpPr>
            <a:spLocks noGrp="1"/>
          </p:cNvSpPr>
          <p:nvPr>
            <p:ph type="body" orient="vert" idx="1"/>
          </p:nvPr>
        </p:nvSpPr>
        <p:spPr>
          <a:xfrm>
            <a:off x="457200" y="274642"/>
            <a:ext cx="6019800" cy="5851525"/>
          </a:xfrm>
        </p:spPr>
        <p:txBody>
          <a:bodyPr vert="eaVert"/>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a:xfrm>
            <a:off x="4242816" y="6557946"/>
            <a:ext cx="2002464" cy="226902"/>
          </a:xfrm>
        </p:spPr>
        <p:txBody>
          <a:bodyPr/>
          <a:lstStyle>
            <a:extLst/>
          </a:lstStyle>
          <a:p>
            <a:fld id="{5BB35933-5016-4532-AC15-4E9BE836C61E}" type="datetimeFigureOut">
              <a:rPr lang="he-IL" smtClean="0"/>
              <a:pPr/>
              <a:t>י"ז/כסלו/תשע"ו</a:t>
            </a:fld>
            <a:endParaRPr lang="he-IL"/>
          </a:p>
        </p:txBody>
      </p:sp>
      <p:sp>
        <p:nvSpPr>
          <p:cNvPr id="5" name="מציין מיקום של כותרת תחתונה 4"/>
          <p:cNvSpPr>
            <a:spLocks noGrp="1"/>
          </p:cNvSpPr>
          <p:nvPr>
            <p:ph type="ftr" sz="quarter" idx="11"/>
          </p:nvPr>
        </p:nvSpPr>
        <p:spPr>
          <a:xfrm>
            <a:off x="457200" y="6556248"/>
            <a:ext cx="3657600" cy="228600"/>
          </a:xfrm>
        </p:spPr>
        <p:txBody>
          <a:bodyPr/>
          <a:lstStyle>
            <a:extLst/>
          </a:lstStyle>
          <a:p>
            <a:endParaRPr lang="he-IL"/>
          </a:p>
        </p:txBody>
      </p:sp>
      <p:sp>
        <p:nvSpPr>
          <p:cNvPr id="6" name="מציין מיקום של מספר שקופית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2AFB754-E4D8-4D16-8F0B-0F110FC60BB6}"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idx="1"/>
          </p:nvPr>
        </p:nvSpPr>
        <p:spPr/>
        <p:txBody>
          <a:bodyPr/>
          <a:lstStyle>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של תאריך 3"/>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5" name="מציין מיקום של כותרת תחתונה 4"/>
          <p:cNvSpPr>
            <a:spLocks noGrp="1"/>
          </p:cNvSpPr>
          <p:nvPr>
            <p:ph type="ftr" sz="quarter" idx="11"/>
          </p:nvPr>
        </p:nvSpPr>
        <p:spPr/>
        <p:txBody>
          <a:bodyPr/>
          <a:lstStyle>
            <a:extLst/>
          </a:lstStyle>
          <a:p>
            <a:endParaRPr lang="he-IL"/>
          </a:p>
        </p:txBody>
      </p:sp>
      <p:sp>
        <p:nvSpPr>
          <p:cNvPr id="6" name="מציין מיקום של מספר שקופית 5"/>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e-IL" smtClean="0"/>
              <a:t>לחץ כדי לערוך סגנונות טקסט של תבנית בסיס</a:t>
            </a:r>
          </a:p>
        </p:txBody>
      </p:sp>
      <p:sp>
        <p:nvSpPr>
          <p:cNvPr id="4" name="מציין מיקום של תאריך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B35933-5016-4532-AC15-4E9BE836C61E}" type="datetimeFigureOut">
              <a:rPr lang="he-IL" smtClean="0"/>
              <a:pPr/>
              <a:t>י"ז/כסלו/תשע"ו</a:t>
            </a:fld>
            <a:endParaRPr lang="he-IL"/>
          </a:p>
        </p:txBody>
      </p:sp>
      <p:sp>
        <p:nvSpPr>
          <p:cNvPr id="5" name="מציין מיקום של כותרת תחתונה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he-IL"/>
          </a:p>
        </p:txBody>
      </p:sp>
      <p:sp>
        <p:nvSpPr>
          <p:cNvPr id="6" name="מציין מיקום של מספר שקופית 5"/>
          <p:cNvSpPr>
            <a:spLocks noGrp="1"/>
          </p:cNvSpPr>
          <p:nvPr>
            <p:ph type="sldNum" sz="quarter" idx="12"/>
          </p:nvPr>
        </p:nvSpPr>
        <p:spPr>
          <a:xfrm>
            <a:off x="6733952" y="6555112"/>
            <a:ext cx="588336" cy="228600"/>
          </a:xfrm>
        </p:spPr>
        <p:txBody>
          <a:bodyPr/>
          <a:lstStyle>
            <a:extLst/>
          </a:lstStyle>
          <a:p>
            <a:fld id="{12AFB754-E4D8-4D16-8F0B-0F110FC60BB6}" type="slidenum">
              <a:rPr lang="he-IL" smtClean="0"/>
              <a:pPr/>
              <a:t>‹#›</a:t>
            </a:fld>
            <a:endParaRPr lang="he-I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תוכן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4" name="מציין מיקום תוכן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nchor="b"/>
          <a:lstStyle>
            <a:lvl1pPr>
              <a:defRPr/>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4" name="מציין מיקום טקסט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he-IL" smtClean="0"/>
              <a:t>לחץ כדי לערוך סגנונות טקסט של תבנית בסיס</a:t>
            </a:r>
          </a:p>
        </p:txBody>
      </p:sp>
      <p:sp>
        <p:nvSpPr>
          <p:cNvPr id="5" name="מציין מיקום תוכן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6" name="מציין מיקום תוכן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7" name="מציין מיקום של תאריך 6"/>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8" name="מציין מיקום של כותרת תחתונה 7"/>
          <p:cNvSpPr>
            <a:spLocks noGrp="1"/>
          </p:cNvSpPr>
          <p:nvPr>
            <p:ph type="ftr" sz="quarter" idx="11"/>
          </p:nvPr>
        </p:nvSpPr>
        <p:spPr/>
        <p:txBody>
          <a:bodyPr/>
          <a:lstStyle>
            <a:extLst/>
          </a:lstStyle>
          <a:p>
            <a:endParaRPr lang="he-IL"/>
          </a:p>
        </p:txBody>
      </p:sp>
      <p:sp>
        <p:nvSpPr>
          <p:cNvPr id="9" name="מציין מיקום של מספר שקופית 8"/>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320040"/>
            <a:ext cx="7242048" cy="1143000"/>
          </a:xfrm>
        </p:spPr>
        <p:txBody>
          <a:bodyPr/>
          <a:lstStyle>
            <a:extLst/>
          </a:lstStyle>
          <a:p>
            <a:r>
              <a:rPr kumimoji="0" lang="he-IL" smtClean="0"/>
              <a:t>לחץ כדי לערוך סגנון כותרת של תבנית בסיס</a:t>
            </a:r>
            <a:endParaRPr kumimoji="0" lang="en-US"/>
          </a:p>
        </p:txBody>
      </p:sp>
      <p:sp>
        <p:nvSpPr>
          <p:cNvPr id="3" name="מציין מיקום של תאריך 2"/>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4" name="מציין מיקום של כותרת תחתונה 3"/>
          <p:cNvSpPr>
            <a:spLocks noGrp="1"/>
          </p:cNvSpPr>
          <p:nvPr>
            <p:ph type="ftr" sz="quarter" idx="11"/>
          </p:nvPr>
        </p:nvSpPr>
        <p:spPr/>
        <p:txBody>
          <a:bodyPr/>
          <a:lstStyle>
            <a:extLst/>
          </a:lstStyle>
          <a:p>
            <a:endParaRPr lang="he-IL"/>
          </a:p>
        </p:txBody>
      </p:sp>
      <p:sp>
        <p:nvSpPr>
          <p:cNvPr id="5" name="מציין מיקום של מספר שקופית 4"/>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lvl1pPr>
              <a:defRPr>
                <a:solidFill>
                  <a:schemeClr val="tx2"/>
                </a:solidFill>
              </a:defRPr>
            </a:lvl1pPr>
            <a:extLst/>
          </a:lstStyle>
          <a:p>
            <a:fld id="{5BB35933-5016-4532-AC15-4E9BE836C61E}" type="datetimeFigureOut">
              <a:rPr lang="he-IL" smtClean="0"/>
              <a:pPr/>
              <a:t>י"ז/כסלו/תשע"ו</a:t>
            </a:fld>
            <a:endParaRPr lang="he-IL"/>
          </a:p>
        </p:txBody>
      </p:sp>
      <p:sp>
        <p:nvSpPr>
          <p:cNvPr id="3" name="מציין מיקום של כותרת תחתונה 2"/>
          <p:cNvSpPr>
            <a:spLocks noGrp="1"/>
          </p:cNvSpPr>
          <p:nvPr>
            <p:ph type="ftr" sz="quarter" idx="11"/>
          </p:nvPr>
        </p:nvSpPr>
        <p:spPr/>
        <p:txBody>
          <a:bodyPr/>
          <a:lstStyle>
            <a:lvl1pPr>
              <a:defRPr>
                <a:solidFill>
                  <a:schemeClr val="tx2"/>
                </a:solidFill>
              </a:defRPr>
            </a:lvl1pPr>
            <a:extLst/>
          </a:lstStyle>
          <a:p>
            <a:endParaRPr lang="he-IL"/>
          </a:p>
        </p:txBody>
      </p:sp>
      <p:sp>
        <p:nvSpPr>
          <p:cNvPr id="4" name="מציין מיקום של מספר שקופית 3"/>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he-IL" smtClean="0"/>
              <a:t>לחץ כדי לערוך סגנון כותרת של תבנית בסיס</a:t>
            </a:r>
            <a:endParaRPr kumimoji="0" lang="en-US"/>
          </a:p>
        </p:txBody>
      </p:sp>
      <p:sp>
        <p:nvSpPr>
          <p:cNvPr id="3" name="מציין מיקום טקסט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e-IL" smtClean="0"/>
              <a:t>לחץ כדי לערוך סגנונות טקסט של תבנית בסיס</a:t>
            </a:r>
          </a:p>
        </p:txBody>
      </p:sp>
      <p:sp>
        <p:nvSpPr>
          <p:cNvPr id="4" name="מציין מיקום תוכן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he-IL" smtClean="0"/>
              <a:t>לחץ כדי לערוך סגנונות טקסט של תבנית בסיס</a:t>
            </a:r>
          </a:p>
          <a:p>
            <a:pPr lvl="1" eaLnBrk="1" latinLnBrk="0" hangingPunct="1"/>
            <a:r>
              <a:rPr lang="he-IL" smtClean="0"/>
              <a:t>רמה שנייה</a:t>
            </a:r>
          </a:p>
          <a:p>
            <a:pPr lvl="2" eaLnBrk="1" latinLnBrk="0" hangingPunct="1"/>
            <a:r>
              <a:rPr lang="he-IL" smtClean="0"/>
              <a:t>רמה שלישית</a:t>
            </a:r>
          </a:p>
          <a:p>
            <a:pPr lvl="3" eaLnBrk="1" latinLnBrk="0" hangingPunct="1"/>
            <a:r>
              <a:rPr lang="he-IL" smtClean="0"/>
              <a:t>רמה רביעית</a:t>
            </a:r>
          </a:p>
          <a:p>
            <a:pPr lvl="4" eaLnBrk="1" latinLnBrk="0" hangingPunct="1"/>
            <a:r>
              <a:rPr lang="he-IL" smtClean="0"/>
              <a:t>רמה חמישית</a:t>
            </a:r>
            <a:endParaRPr kumimoji="0" lang="en-US"/>
          </a:p>
        </p:txBody>
      </p:sp>
      <p:sp>
        <p:nvSpPr>
          <p:cNvPr id="5" name="מציין מיקום של תאריך 4"/>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12AFB754-E4D8-4D16-8F0B-0F110FC60BB6}"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bg>
      <p:bgRef idx="1002">
        <a:schemeClr val="bg2"/>
      </p:bgRef>
    </p:bg>
    <p:spTree>
      <p:nvGrpSpPr>
        <p:cNvPr id="1" name=""/>
        <p:cNvGrpSpPr/>
        <p:nvPr/>
      </p:nvGrpSpPr>
      <p:grpSpPr>
        <a:xfrm>
          <a:off x="0" y="0"/>
          <a:ext cx="0" cy="0"/>
          <a:chOff x="0" y="0"/>
          <a:chExt cx="0" cy="0"/>
        </a:xfrm>
      </p:grpSpPr>
      <p:sp>
        <p:nvSpPr>
          <p:cNvPr id="8" name="מלבן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מלבן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כותרת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he-IL" smtClean="0"/>
              <a:t>לחץ כדי לערוך סגנון כותרת של תבנית בסיס</a:t>
            </a:r>
            <a:endParaRPr kumimoji="0" lang="en-US" dirty="0"/>
          </a:p>
        </p:txBody>
      </p:sp>
      <p:sp>
        <p:nvSpPr>
          <p:cNvPr id="4" name="מציין מיקום טקסט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extLst/>
          </a:lstStyle>
          <a:p>
            <a:fld id="{5BB35933-5016-4532-AC15-4E9BE836C61E}" type="datetimeFigureOut">
              <a:rPr lang="he-IL" smtClean="0"/>
              <a:pPr/>
              <a:t>י"ז/כסלו/תשע"ו</a:t>
            </a:fld>
            <a:endParaRPr lang="he-IL"/>
          </a:p>
        </p:txBody>
      </p:sp>
      <p:sp>
        <p:nvSpPr>
          <p:cNvPr id="6" name="מציין מיקום של כותרת תחתונה 5"/>
          <p:cNvSpPr>
            <a:spLocks noGrp="1"/>
          </p:cNvSpPr>
          <p:nvPr>
            <p:ph type="ftr" sz="quarter" idx="11"/>
          </p:nvPr>
        </p:nvSpPr>
        <p:spPr/>
        <p:txBody>
          <a:bodyPr/>
          <a:lstStyle>
            <a:extLst/>
          </a:lstStyle>
          <a:p>
            <a:endParaRPr lang="he-IL"/>
          </a:p>
        </p:txBody>
      </p:sp>
      <p:sp>
        <p:nvSpPr>
          <p:cNvPr id="7" name="מציין מיקום של מספר שקופית 6"/>
          <p:cNvSpPr>
            <a:spLocks noGrp="1"/>
          </p:cNvSpPr>
          <p:nvPr>
            <p:ph type="sldNum" sz="quarter" idx="12"/>
          </p:nvPr>
        </p:nvSpPr>
        <p:spPr/>
        <p:txBody>
          <a:bodyPr/>
          <a:lstStyle>
            <a:extLst/>
          </a:lstStyle>
          <a:p>
            <a:fld id="{12AFB754-E4D8-4D16-8F0B-0F110FC60BB6}" type="slidenum">
              <a:rPr lang="he-IL" smtClean="0"/>
              <a:pPr/>
              <a:t>‹#›</a:t>
            </a:fld>
            <a:endParaRPr lang="he-IL"/>
          </a:p>
        </p:txBody>
      </p:sp>
      <p:sp>
        <p:nvSpPr>
          <p:cNvPr id="10" name="מציין מיקום של תמונה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he-IL" smtClean="0"/>
              <a:t>לחץ על הסמל כדי להוסיף תמונה</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מלבן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מציין מיקום של כותרת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he-IL" smtClean="0"/>
              <a:t>לחץ כדי לערוך סגנון כותרת של תבנית בסיס</a:t>
            </a:r>
            <a:endParaRPr kumimoji="0" lang="en-US"/>
          </a:p>
        </p:txBody>
      </p:sp>
      <p:sp>
        <p:nvSpPr>
          <p:cNvPr id="31" name="מציין מיקום טקסט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he-IL" smtClean="0"/>
              <a:t>לחץ כדי לערוך סגנונות טקסט של תבנית בסיס</a:t>
            </a:r>
          </a:p>
          <a:p>
            <a:pPr lvl="1" eaLnBrk="1" latinLnBrk="0" hangingPunct="1"/>
            <a:r>
              <a:rPr kumimoji="0" lang="he-IL" smtClean="0"/>
              <a:t>רמה שנייה</a:t>
            </a:r>
          </a:p>
          <a:p>
            <a:pPr lvl="2" eaLnBrk="1" latinLnBrk="0" hangingPunct="1"/>
            <a:r>
              <a:rPr kumimoji="0" lang="he-IL" smtClean="0"/>
              <a:t>רמה שלישית</a:t>
            </a:r>
          </a:p>
          <a:p>
            <a:pPr lvl="3" eaLnBrk="1" latinLnBrk="0" hangingPunct="1"/>
            <a:r>
              <a:rPr kumimoji="0" lang="he-IL" smtClean="0"/>
              <a:t>רמה רביעית</a:t>
            </a:r>
          </a:p>
          <a:p>
            <a:pPr lvl="4" eaLnBrk="1" latinLnBrk="0" hangingPunct="1"/>
            <a:r>
              <a:rPr kumimoji="0" lang="he-IL" smtClean="0"/>
              <a:t>רמה חמישית</a:t>
            </a:r>
            <a:endParaRPr kumimoji="0" lang="en-US"/>
          </a:p>
        </p:txBody>
      </p:sp>
      <p:sp>
        <p:nvSpPr>
          <p:cNvPr id="27" name="מציין מיקום של תאריך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B35933-5016-4532-AC15-4E9BE836C61E}" type="datetimeFigureOut">
              <a:rPr lang="he-IL" smtClean="0"/>
              <a:pPr/>
              <a:t>י"ז/כסלו/תשע"ו</a:t>
            </a:fld>
            <a:endParaRPr lang="he-IL"/>
          </a:p>
        </p:txBody>
      </p:sp>
      <p:sp>
        <p:nvSpPr>
          <p:cNvPr id="4" name="מציין מיקום של כותרת תחתונה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he-IL"/>
          </a:p>
        </p:txBody>
      </p:sp>
      <p:sp>
        <p:nvSpPr>
          <p:cNvPr id="16" name="מציין מיקום של מספר שקופית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2AFB754-E4D8-4D16-8F0B-0F110FC60BB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r" rtl="1"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r" rtl="1"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r" rtl="1"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r" rtl="1"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r" rtl="1"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r" rtl="1"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r" rtl="1"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r" rtl="1"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r" rtl="1"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vimeo.com/9450597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kP-eXxOpQU8&amp;feature=youtube_gdata_player"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9" name="TextBox 8"/>
          <p:cNvSpPr txBox="1"/>
          <p:nvPr/>
        </p:nvSpPr>
        <p:spPr>
          <a:xfrm>
            <a:off x="323528" y="4005064"/>
            <a:ext cx="8604448" cy="2585323"/>
          </a:xfrm>
          <a:prstGeom prst="rect">
            <a:avLst/>
          </a:prstGeom>
          <a:noFill/>
        </p:spPr>
        <p:txBody>
          <a:bodyPr wrap="square" rtlCol="1">
            <a:spAutoFit/>
          </a:bodyPr>
          <a:lstStyle/>
          <a:p>
            <a:pPr marL="0" lvl="1"/>
            <a:r>
              <a:rPr lang="he-IL" sz="96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ארץ</a:t>
            </a:r>
            <a: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en-US"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r>
              <a:rPr lang="he-IL" sz="44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שימוש בסביבה הפיזית</a:t>
            </a:r>
            <a:endParaRPr lang="he-IL" sz="6000" b="1"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endParaRPr lang="he-IL" sz="1600" b="1" dirty="0">
              <a:latin typeface="Arial" pitchFamily="34" charset="0"/>
              <a:cs typeface="Arial" pitchFamily="34" charset="0"/>
            </a:endParaRPr>
          </a:p>
        </p:txBody>
      </p:sp>
      <p:pic>
        <p:nvPicPr>
          <p:cNvPr id="2050" name="Picture 2"/>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323528" y="260648"/>
            <a:ext cx="1728192" cy="9758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he-IL" dirty="0" smtClean="0"/>
              <a:t>ריסוס שיווק תיירותי שמתגלה רק בעונת הגשמים...</a:t>
            </a:r>
            <a:endParaRPr lang="he-IL" dirty="0"/>
          </a:p>
        </p:txBody>
      </p:sp>
      <p:pic>
        <p:nvPicPr>
          <p:cNvPr id="4" name="Content Placeholder 3" descr="ןעוט..."/>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43075" y="2723355"/>
            <a:ext cx="5292000" cy="2952000"/>
          </a:xfrm>
          <a:prstGeom prst="rect">
            <a:avLst/>
          </a:prstGeom>
          <a:noFill/>
          <a:ln>
            <a:noFill/>
          </a:ln>
        </p:spPr>
      </p:pic>
      <p:sp>
        <p:nvSpPr>
          <p:cNvPr id="5" name="TextBox 4"/>
          <p:cNvSpPr txBox="1"/>
          <p:nvPr/>
        </p:nvSpPr>
        <p:spPr>
          <a:xfrm>
            <a:off x="539552" y="6237312"/>
            <a:ext cx="2160240" cy="369332"/>
          </a:xfrm>
          <a:prstGeom prst="rect">
            <a:avLst/>
          </a:prstGeom>
          <a:noFill/>
        </p:spPr>
        <p:txBody>
          <a:bodyPr wrap="square" rtlCol="1">
            <a:spAutoFit/>
          </a:bodyPr>
          <a:lstStyle/>
          <a:p>
            <a:r>
              <a:rPr lang="he-IL" dirty="0" smtClean="0">
                <a:hlinkClick r:id="rId4"/>
              </a:rPr>
              <a:t>כך זה נראה...</a:t>
            </a:r>
            <a:endParaRPr lang="he-IL" dirty="0"/>
          </a:p>
        </p:txBody>
      </p:sp>
    </p:spTree>
    <p:extLst>
      <p:ext uri="{BB962C8B-B14F-4D97-AF65-F5344CB8AC3E}">
        <p14:creationId xmlns:p14="http://schemas.microsoft.com/office/powerpoint/2010/main" val="40741897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cstate="print"/>
          <a:srcRect/>
          <a:stretch>
            <a:fillRect/>
          </a:stretch>
        </p:blipFill>
        <p:spPr bwMode="auto">
          <a:xfrm>
            <a:off x="0" y="3536836"/>
            <a:ext cx="5676750" cy="3321164"/>
          </a:xfrm>
          <a:prstGeom prst="rect">
            <a:avLst/>
          </a:prstGeom>
          <a:noFill/>
          <a:ln w="28575">
            <a:solidFill>
              <a:schemeClr val="bg1"/>
            </a:solidFill>
            <a:miter lim="800000"/>
            <a:headEnd/>
            <a:tailEnd/>
          </a:ln>
        </p:spPr>
      </p:pic>
      <p:pic>
        <p:nvPicPr>
          <p:cNvPr id="5" name="Picture 3"/>
          <p:cNvPicPr>
            <a:picLocks noChangeAspect="1" noChangeArrowheads="1"/>
          </p:cNvPicPr>
          <p:nvPr/>
        </p:nvPicPr>
        <p:blipFill>
          <a:blip r:embed="rId3" cstate="print"/>
          <a:stretch>
            <a:fillRect/>
          </a:stretch>
        </p:blipFill>
        <p:spPr bwMode="auto">
          <a:xfrm>
            <a:off x="3846268" y="0"/>
            <a:ext cx="5297732" cy="3312368"/>
          </a:xfrm>
          <a:prstGeom prst="rect">
            <a:avLst/>
          </a:prstGeom>
          <a:noFill/>
          <a:ln w="28575">
            <a:solidFill>
              <a:schemeClr val="bg1"/>
            </a:solidFill>
            <a:miter lim="800000"/>
            <a:headEnd/>
            <a:tailEnd/>
          </a:ln>
        </p:spPr>
      </p:pic>
      <p:sp>
        <p:nvSpPr>
          <p:cNvPr id="4" name="TextBox 3"/>
          <p:cNvSpPr txBox="1"/>
          <p:nvPr/>
        </p:nvSpPr>
        <p:spPr>
          <a:xfrm>
            <a:off x="6444208" y="4653136"/>
            <a:ext cx="2376264" cy="1200329"/>
          </a:xfrm>
          <a:prstGeom prst="rect">
            <a:avLst/>
          </a:prstGeom>
          <a:noFill/>
        </p:spPr>
        <p:txBody>
          <a:bodyPr wrap="square" rtlCol="1">
            <a:spAutoFit/>
          </a:bodyPr>
          <a:lstStyle/>
          <a:p>
            <a:r>
              <a:rPr lang="he-IL" dirty="0" smtClean="0">
                <a:solidFill>
                  <a:schemeClr val="bg1"/>
                </a:solidFill>
              </a:rPr>
              <a:t>מגוון עצום </a:t>
            </a:r>
          </a:p>
          <a:p>
            <a:r>
              <a:rPr lang="he-IL" dirty="0" smtClean="0">
                <a:solidFill>
                  <a:schemeClr val="bg1"/>
                </a:solidFill>
              </a:rPr>
              <a:t>של שימוש</a:t>
            </a:r>
          </a:p>
          <a:p>
            <a:r>
              <a:rPr lang="he-IL" dirty="0" smtClean="0">
                <a:solidFill>
                  <a:schemeClr val="bg1"/>
                </a:solidFill>
              </a:rPr>
              <a:t>בשקיות נייר</a:t>
            </a:r>
          </a:p>
          <a:p>
            <a:r>
              <a:rPr lang="he-IL" dirty="0" smtClean="0">
                <a:solidFill>
                  <a:schemeClr val="bg1"/>
                </a:solidFill>
              </a:rPr>
              <a:t>לצורך פרסום</a:t>
            </a:r>
            <a:endParaRPr lang="he-IL"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3687522" y="0"/>
            <a:ext cx="5456478" cy="3717032"/>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0" y="3645024"/>
            <a:ext cx="5524246" cy="3212976"/>
          </a:xfrm>
          <a:prstGeom prst="rect">
            <a:avLst/>
          </a:prstGeom>
          <a:noFill/>
          <a:ln w="9525">
            <a:noFill/>
            <a:miter lim="800000"/>
            <a:headEnd/>
            <a:tailEnd/>
          </a:ln>
        </p:spPr>
      </p:pic>
      <p:sp>
        <p:nvSpPr>
          <p:cNvPr id="4" name="TextBox 3"/>
          <p:cNvSpPr txBox="1"/>
          <p:nvPr/>
        </p:nvSpPr>
        <p:spPr>
          <a:xfrm>
            <a:off x="6876256" y="4869160"/>
            <a:ext cx="1835696" cy="1200329"/>
          </a:xfrm>
          <a:prstGeom prst="rect">
            <a:avLst/>
          </a:prstGeom>
          <a:noFill/>
        </p:spPr>
        <p:txBody>
          <a:bodyPr wrap="square" rtlCol="1">
            <a:spAutoFit/>
          </a:bodyPr>
          <a:lstStyle/>
          <a:p>
            <a:r>
              <a:rPr lang="he-IL" dirty="0" smtClean="0">
                <a:solidFill>
                  <a:schemeClr val="bg1"/>
                </a:solidFill>
              </a:rPr>
              <a:t>מגוון קמפיינים נעשו על-ידי שימוש במעברי חציה</a:t>
            </a:r>
            <a:endParaRPr lang="he-IL"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l="5715" r="8400"/>
          <a:stretch>
            <a:fillRect/>
          </a:stretch>
        </p:blipFill>
        <p:spPr bwMode="auto">
          <a:xfrm>
            <a:off x="0" y="260648"/>
            <a:ext cx="9144000" cy="6270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cstate="print"/>
          <a:srcRect/>
          <a:stretch>
            <a:fillRect/>
          </a:stretch>
        </p:blipFill>
        <p:spPr bwMode="auto">
          <a:xfrm>
            <a:off x="827584" y="980728"/>
            <a:ext cx="6976605" cy="4320480"/>
          </a:xfrm>
          <a:prstGeom prst="rect">
            <a:avLst/>
          </a:prstGeom>
          <a:noFill/>
          <a:ln w="38100">
            <a:solidFill>
              <a:schemeClr val="bg1"/>
            </a:solidFill>
            <a:miter lim="800000"/>
            <a:headEnd/>
            <a:tailEnd/>
          </a:ln>
        </p:spPr>
      </p:pic>
      <p:sp>
        <p:nvSpPr>
          <p:cNvPr id="5" name="TextBox 4"/>
          <p:cNvSpPr txBox="1"/>
          <p:nvPr/>
        </p:nvSpPr>
        <p:spPr>
          <a:xfrm>
            <a:off x="1043608" y="5867980"/>
            <a:ext cx="2880320" cy="369332"/>
          </a:xfrm>
          <a:prstGeom prst="rect">
            <a:avLst/>
          </a:prstGeom>
          <a:noFill/>
        </p:spPr>
        <p:txBody>
          <a:bodyPr wrap="square" rtlCol="1">
            <a:spAutoFit/>
          </a:bodyPr>
          <a:lstStyle/>
          <a:p>
            <a:r>
              <a:rPr lang="he-IL" dirty="0" smtClean="0">
                <a:solidFill>
                  <a:schemeClr val="bg1"/>
                </a:solidFill>
              </a:rPr>
              <a:t>תחתית של עגלת סופר</a:t>
            </a:r>
            <a:endParaRPr lang="he-IL"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15616" y="1412776"/>
            <a:ext cx="7239000" cy="3024336"/>
          </a:xfrm>
        </p:spPr>
        <p:txBody>
          <a:bodyPr>
            <a:normAutofit/>
          </a:bodyPr>
          <a:lstStyle/>
          <a:p>
            <a:pPr algn="ctr">
              <a:buNone/>
            </a:pPr>
            <a:endParaRPr lang="he-IL" sz="6300" b="1" dirty="0" smtClean="0">
              <a:solidFill>
                <a:schemeClr val="tx2"/>
              </a:solidFill>
            </a:endParaRPr>
          </a:p>
          <a:p>
            <a:pPr algn="ctr">
              <a:lnSpc>
                <a:spcPct val="80000"/>
              </a:lnSpc>
              <a:buNone/>
            </a:pPr>
            <a:r>
              <a:rPr lang="he-IL" sz="6000" dirty="0" smtClean="0">
                <a:solidFill>
                  <a:schemeClr val="bg1"/>
                </a:solidFill>
              </a:rPr>
              <a:t>איך זה עובד?</a:t>
            </a:r>
          </a:p>
          <a:p>
            <a:pPr algn="ctr">
              <a:buNone/>
            </a:pPr>
            <a:endParaRPr lang="he-IL" sz="5400" b="1" dirty="0" smtClean="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2483768" y="1196752"/>
            <a:ext cx="4464496" cy="3888432"/>
          </a:xfrm>
          <a:solidFill>
            <a:schemeClr val="bg1">
              <a:lumMod val="95000"/>
            </a:schemeClr>
          </a:solidFill>
        </p:spPr>
        <p:txBody>
          <a:bodyPr>
            <a:noAutofit/>
          </a:bodyPr>
          <a:lstStyle/>
          <a:p>
            <a:pPr algn="ctr">
              <a:buNone/>
            </a:pPr>
            <a:r>
              <a:rPr lang="he-IL" sz="2800" b="1" dirty="0" smtClean="0">
                <a:solidFill>
                  <a:sysClr val="windowText" lastClr="000000"/>
                </a:solidFill>
              </a:rPr>
              <a:t>פרסום </a:t>
            </a:r>
          </a:p>
          <a:p>
            <a:pPr algn="ctr">
              <a:buNone/>
            </a:pPr>
            <a:r>
              <a:rPr lang="he-IL" sz="2800" dirty="0" smtClean="0">
                <a:solidFill>
                  <a:sysClr val="windowText" lastClr="000000"/>
                </a:solidFill>
              </a:rPr>
              <a:t>אמצעי ליצירת דיאלוג שמיועד להעביר מסר גלוי או סמוי לקהל המטרה.</a:t>
            </a:r>
            <a:endParaRPr lang="en-US" sz="2800" dirty="0" smtClean="0">
              <a:solidFill>
                <a:sysClr val="windowText" lastClr="000000"/>
              </a:solidFill>
            </a:endParaRPr>
          </a:p>
          <a:p>
            <a:pPr algn="ctr">
              <a:buNone/>
            </a:pPr>
            <a:endParaRPr lang="he-IL" sz="2800" b="1" dirty="0" smtClean="0">
              <a:solidFill>
                <a:sysClr val="windowText" lastClr="000000"/>
              </a:solidFill>
            </a:endParaRPr>
          </a:p>
          <a:p>
            <a:pPr algn="ctr">
              <a:buNone/>
            </a:pPr>
            <a:r>
              <a:rPr lang="he-IL" sz="2800" b="1" dirty="0" smtClean="0">
                <a:solidFill>
                  <a:sysClr val="windowText" lastClr="000000"/>
                </a:solidFill>
              </a:rPr>
              <a:t>מטרות</a:t>
            </a:r>
            <a:r>
              <a:rPr lang="he-IL" sz="2800" dirty="0" smtClean="0">
                <a:solidFill>
                  <a:sysClr val="windowText" lastClr="000000"/>
                </a:solidFill>
              </a:rPr>
              <a:t>: </a:t>
            </a:r>
          </a:p>
          <a:p>
            <a:pPr algn="ctr">
              <a:buNone/>
            </a:pPr>
            <a:r>
              <a:rPr lang="he-IL" sz="2800" dirty="0" smtClean="0">
                <a:solidFill>
                  <a:sysClr val="windowText" lastClr="000000"/>
                </a:solidFill>
              </a:rPr>
              <a:t>יידוע, שכנוע, אזכור, חיזוק עמדות והנעה לפעולה.</a:t>
            </a:r>
            <a:endParaRPr lang="en-US" sz="2800" dirty="0" smtClean="0">
              <a:solidFill>
                <a:sysClr val="windowText" lastClr="000000"/>
              </a:solidFill>
            </a:endParaRPr>
          </a:p>
          <a:p>
            <a:pPr algn="ctr">
              <a:buNone/>
            </a:pPr>
            <a:endParaRPr lang="he-IL" sz="2800" b="1" dirty="0" smtClean="0">
              <a:solidFill>
                <a:schemeClr val="bg1"/>
              </a:solidFill>
            </a:endParaRPr>
          </a:p>
          <a:p>
            <a:pPr algn="ctr"/>
            <a:endParaRPr lang="he-IL" sz="2800" dirty="0">
              <a:solidFill>
                <a:schemeClr val="bg1"/>
              </a:solidFill>
            </a:endParaRPr>
          </a:p>
        </p:txBody>
      </p:sp>
      <p:sp>
        <p:nvSpPr>
          <p:cNvPr id="4" name="TextBox 3"/>
          <p:cNvSpPr txBox="1"/>
          <p:nvPr/>
        </p:nvSpPr>
        <p:spPr>
          <a:xfrm>
            <a:off x="7236296" y="908720"/>
            <a:ext cx="1512168" cy="1477328"/>
          </a:xfrm>
          <a:prstGeom prst="rect">
            <a:avLst/>
          </a:prstGeom>
          <a:noFill/>
        </p:spPr>
        <p:txBody>
          <a:bodyPr wrap="square" rtlCol="1">
            <a:spAutoFit/>
          </a:bodyPr>
          <a:lstStyle/>
          <a:p>
            <a:r>
              <a:rPr lang="he-IL" dirty="0" smtClean="0">
                <a:solidFill>
                  <a:schemeClr val="bg1"/>
                </a:solidFill>
              </a:rPr>
              <a:t>היכרות </a:t>
            </a:r>
          </a:p>
          <a:p>
            <a:r>
              <a:rPr lang="he-IL" dirty="0" smtClean="0">
                <a:solidFill>
                  <a:schemeClr val="bg1"/>
                </a:solidFill>
              </a:rPr>
              <a:t>מעמיקה עם הצרכן – נטיות ליבו, יכולותיו וצרכיו</a:t>
            </a:r>
            <a:endParaRPr lang="en-US" dirty="0" smtClean="0">
              <a:solidFill>
                <a:schemeClr val="bg1"/>
              </a:solidFill>
            </a:endParaRPr>
          </a:p>
        </p:txBody>
      </p:sp>
      <p:sp>
        <p:nvSpPr>
          <p:cNvPr id="5" name="TextBox 4"/>
          <p:cNvSpPr txBox="1"/>
          <p:nvPr/>
        </p:nvSpPr>
        <p:spPr>
          <a:xfrm>
            <a:off x="7380312" y="3429000"/>
            <a:ext cx="1296144" cy="923330"/>
          </a:xfrm>
          <a:prstGeom prst="rect">
            <a:avLst/>
          </a:prstGeom>
          <a:noFill/>
        </p:spPr>
        <p:txBody>
          <a:bodyPr wrap="square" rtlCol="1">
            <a:spAutoFit/>
          </a:bodyPr>
          <a:lstStyle/>
          <a:p>
            <a:r>
              <a:rPr lang="he-IL" dirty="0" smtClean="0">
                <a:solidFill>
                  <a:schemeClr val="bg1"/>
                </a:solidFill>
              </a:rPr>
              <a:t>יצירת קשר אישי ורגשי עם הצרכן</a:t>
            </a:r>
            <a:endParaRPr lang="he-IL" dirty="0"/>
          </a:p>
        </p:txBody>
      </p:sp>
      <p:sp>
        <p:nvSpPr>
          <p:cNvPr id="6" name="TextBox 5"/>
          <p:cNvSpPr txBox="1"/>
          <p:nvPr/>
        </p:nvSpPr>
        <p:spPr>
          <a:xfrm>
            <a:off x="6300192" y="5301208"/>
            <a:ext cx="1800200" cy="1200329"/>
          </a:xfrm>
          <a:prstGeom prst="rect">
            <a:avLst/>
          </a:prstGeom>
          <a:noFill/>
        </p:spPr>
        <p:txBody>
          <a:bodyPr wrap="square" rtlCol="1">
            <a:spAutoFit/>
          </a:bodyPr>
          <a:lstStyle/>
          <a:p>
            <a:pPr algn="ctr"/>
            <a:r>
              <a:rPr lang="he-IL" dirty="0" smtClean="0">
                <a:solidFill>
                  <a:schemeClr val="bg1"/>
                </a:solidFill>
              </a:rPr>
              <a:t>בניית נאמנות של הצרכן למוצר לאורך זמן.</a:t>
            </a:r>
            <a:endParaRPr lang="en-US" dirty="0" smtClean="0">
              <a:solidFill>
                <a:schemeClr val="bg1"/>
              </a:solidFill>
            </a:endParaRPr>
          </a:p>
          <a:p>
            <a:pPr algn="ctr"/>
            <a:endParaRPr lang="he-IL" dirty="0"/>
          </a:p>
        </p:txBody>
      </p:sp>
      <p:sp>
        <p:nvSpPr>
          <p:cNvPr id="7" name="TextBox 6"/>
          <p:cNvSpPr txBox="1"/>
          <p:nvPr/>
        </p:nvSpPr>
        <p:spPr>
          <a:xfrm>
            <a:off x="683568" y="4581128"/>
            <a:ext cx="1440160" cy="646331"/>
          </a:xfrm>
          <a:prstGeom prst="rect">
            <a:avLst/>
          </a:prstGeom>
          <a:noFill/>
        </p:spPr>
        <p:txBody>
          <a:bodyPr wrap="square" rtlCol="1">
            <a:spAutoFit/>
          </a:bodyPr>
          <a:lstStyle/>
          <a:p>
            <a:r>
              <a:rPr lang="he-IL" dirty="0" smtClean="0">
                <a:solidFill>
                  <a:schemeClr val="bg1"/>
                </a:solidFill>
              </a:rPr>
              <a:t>עקביות וקוהרנטיות</a:t>
            </a:r>
            <a:endParaRPr lang="he-IL" dirty="0"/>
          </a:p>
        </p:txBody>
      </p:sp>
      <p:sp>
        <p:nvSpPr>
          <p:cNvPr id="8" name="TextBox 7"/>
          <p:cNvSpPr txBox="1"/>
          <p:nvPr/>
        </p:nvSpPr>
        <p:spPr>
          <a:xfrm>
            <a:off x="323528" y="1340768"/>
            <a:ext cx="1763688" cy="1754326"/>
          </a:xfrm>
          <a:prstGeom prst="rect">
            <a:avLst/>
          </a:prstGeom>
          <a:noFill/>
        </p:spPr>
        <p:txBody>
          <a:bodyPr wrap="square" rtlCol="1">
            <a:spAutoFit/>
          </a:bodyPr>
          <a:lstStyle/>
          <a:p>
            <a:r>
              <a:rPr lang="he-IL" dirty="0" smtClean="0">
                <a:solidFill>
                  <a:schemeClr val="bg1"/>
                </a:solidFill>
              </a:rPr>
              <a:t>פריסה רחבה - בחירה מוכוונת של ציוני הזמן וערוצי המדיה המתאימים</a:t>
            </a:r>
            <a:endParaRPr lang="en-US" dirty="0" smtClean="0">
              <a:solidFill>
                <a:schemeClr val="bg1"/>
              </a:solidFill>
            </a:endParaRPr>
          </a:p>
          <a:p>
            <a:endParaRPr lang="he-IL" dirty="0"/>
          </a:p>
        </p:txBody>
      </p:sp>
      <p:sp>
        <p:nvSpPr>
          <p:cNvPr id="9" name="TextBox 8"/>
          <p:cNvSpPr txBox="1"/>
          <p:nvPr/>
        </p:nvSpPr>
        <p:spPr>
          <a:xfrm>
            <a:off x="3203848" y="5445224"/>
            <a:ext cx="1440160" cy="1200329"/>
          </a:xfrm>
          <a:prstGeom prst="rect">
            <a:avLst/>
          </a:prstGeom>
          <a:noFill/>
        </p:spPr>
        <p:txBody>
          <a:bodyPr wrap="square" rtlCol="1">
            <a:spAutoFit/>
          </a:bodyPr>
          <a:lstStyle/>
          <a:p>
            <a:r>
              <a:rPr lang="he-IL" dirty="0" smtClean="0">
                <a:solidFill>
                  <a:schemeClr val="bg1"/>
                </a:solidFill>
              </a:rPr>
              <a:t>מחויבות לאותנטיות ולאמת</a:t>
            </a:r>
            <a:endParaRPr lang="en-US" dirty="0" smtClean="0">
              <a:solidFill>
                <a:schemeClr val="bg1"/>
              </a:solidFill>
            </a:endParaRPr>
          </a:p>
          <a:p>
            <a:endParaRPr lang="he-IL" dirty="0"/>
          </a:p>
        </p:txBody>
      </p:sp>
      <p:sp>
        <p:nvSpPr>
          <p:cNvPr id="10" name="TextBox 9"/>
          <p:cNvSpPr txBox="1"/>
          <p:nvPr/>
        </p:nvSpPr>
        <p:spPr>
          <a:xfrm>
            <a:off x="2627784" y="188640"/>
            <a:ext cx="4536504" cy="769441"/>
          </a:xfrm>
          <a:prstGeom prst="rect">
            <a:avLst/>
          </a:prstGeom>
          <a:noFill/>
        </p:spPr>
        <p:txBody>
          <a:bodyPr wrap="square" rtlCol="1">
            <a:spAutoFit/>
          </a:bodyPr>
          <a:lstStyle/>
          <a:p>
            <a:pPr algn="ctr"/>
            <a:r>
              <a:rPr lang="he-IL" sz="4400" dirty="0" smtClean="0">
                <a:solidFill>
                  <a:schemeClr val="accent3"/>
                </a:solidFill>
              </a:rPr>
              <a:t>מטרות ועקרונות</a:t>
            </a:r>
            <a:endParaRPr lang="he-IL" sz="4400" dirty="0">
              <a:solidFill>
                <a:schemeClr val="accent3"/>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971600" y="692696"/>
            <a:ext cx="7239000" cy="3024336"/>
          </a:xfrm>
        </p:spPr>
        <p:txBody>
          <a:bodyPr>
            <a:noAutofit/>
          </a:bodyPr>
          <a:lstStyle/>
          <a:p>
            <a:pPr algn="ctr">
              <a:buNone/>
            </a:pPr>
            <a:endParaRPr lang="he-IL" sz="9600" b="1" dirty="0" smtClean="0">
              <a:solidFill>
                <a:schemeClr val="tx2"/>
              </a:solidFill>
            </a:endParaRPr>
          </a:p>
          <a:p>
            <a:pPr algn="ctr">
              <a:lnSpc>
                <a:spcPct val="80000"/>
              </a:lnSpc>
              <a:buNone/>
            </a:pPr>
            <a:r>
              <a:rPr lang="he-IL" sz="8000" dirty="0" smtClean="0">
                <a:solidFill>
                  <a:schemeClr val="bg1"/>
                </a:solidFill>
              </a:rPr>
              <a:t>האתגר הגדול:</a:t>
            </a:r>
          </a:p>
          <a:p>
            <a:pPr algn="ctr">
              <a:lnSpc>
                <a:spcPct val="80000"/>
              </a:lnSpc>
              <a:buNone/>
            </a:pPr>
            <a:endParaRPr lang="he-IL" sz="6000" dirty="0" smtClean="0">
              <a:solidFill>
                <a:schemeClr val="bg1"/>
              </a:solidFill>
            </a:endParaRPr>
          </a:p>
          <a:p>
            <a:pPr algn="ctr">
              <a:lnSpc>
                <a:spcPct val="80000"/>
              </a:lnSpc>
              <a:buNone/>
            </a:pPr>
            <a:r>
              <a:rPr lang="he-IL" sz="6000" dirty="0" smtClean="0">
                <a:solidFill>
                  <a:schemeClr val="bg1"/>
                </a:solidFill>
              </a:rPr>
              <a:t>למשוך תשומת לב</a:t>
            </a:r>
          </a:p>
          <a:p>
            <a:pPr algn="ctr">
              <a:buNone/>
            </a:pPr>
            <a:endParaRPr lang="he-IL" sz="6600" b="1" dirty="0" smtClean="0">
              <a:solidFill>
                <a:schemeClr val="tx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1475656" y="332656"/>
            <a:ext cx="6768752" cy="4889248"/>
          </a:xfrm>
          <a:prstGeom prst="rect">
            <a:avLst/>
          </a:prstGeom>
          <a:noFill/>
          <a:ln w="9525">
            <a:noFill/>
            <a:miter lim="800000"/>
            <a:headEnd/>
            <a:tailEnd/>
          </a:ln>
        </p:spPr>
      </p:pic>
      <p:sp>
        <p:nvSpPr>
          <p:cNvPr id="5" name="TextBox 4"/>
          <p:cNvSpPr txBox="1"/>
          <p:nvPr/>
        </p:nvSpPr>
        <p:spPr>
          <a:xfrm>
            <a:off x="395536" y="5380672"/>
            <a:ext cx="8424936" cy="1200329"/>
          </a:xfrm>
          <a:prstGeom prst="rect">
            <a:avLst/>
          </a:prstGeom>
          <a:noFill/>
        </p:spPr>
        <p:txBody>
          <a:bodyPr wrap="square" rtlCol="1">
            <a:spAutoFit/>
          </a:bodyPr>
          <a:lstStyle/>
          <a:p>
            <a:r>
              <a:rPr lang="he-IL" dirty="0" smtClean="0">
                <a:solidFill>
                  <a:schemeClr val="bg1"/>
                </a:solidFill>
              </a:rPr>
              <a:t>________________________</a:t>
            </a:r>
          </a:p>
          <a:p>
            <a:endParaRPr lang="he-IL" dirty="0" smtClean="0">
              <a:solidFill>
                <a:schemeClr val="bg1"/>
              </a:solidFill>
            </a:endParaRPr>
          </a:p>
          <a:p>
            <a:r>
              <a:rPr lang="he-IL" dirty="0" smtClean="0">
                <a:solidFill>
                  <a:schemeClr val="bg1"/>
                </a:solidFill>
              </a:rPr>
              <a:t>קמפיין "השלט המדמם" </a:t>
            </a:r>
            <a:r>
              <a:rPr lang="he-IL" dirty="0" err="1" smtClean="0">
                <a:solidFill>
                  <a:schemeClr val="bg1"/>
                </a:solidFill>
              </a:rPr>
              <a:t>בניוזילנד</a:t>
            </a:r>
            <a:r>
              <a:rPr lang="he-IL" dirty="0" smtClean="0">
                <a:solidFill>
                  <a:schemeClr val="bg1"/>
                </a:solidFill>
              </a:rPr>
              <a:t> – קריאה לנהיגה בטוחה, בעיקר עם בא הגשמים הראשונים.</a:t>
            </a:r>
            <a:br>
              <a:rPr lang="he-IL" dirty="0" smtClean="0">
                <a:solidFill>
                  <a:schemeClr val="bg1"/>
                </a:solidFill>
              </a:rPr>
            </a:br>
            <a:endParaRPr lang="he-IL" dirty="0">
              <a:solidFill>
                <a:schemeClr val="bg1"/>
              </a:solidFill>
            </a:endParaRPr>
          </a:p>
        </p:txBody>
      </p:sp>
    </p:spTree>
    <p:extLst>
      <p:ext uri="{BB962C8B-B14F-4D97-AF65-F5344CB8AC3E}">
        <p14:creationId xmlns:p14="http://schemas.microsoft.com/office/powerpoint/2010/main" val="3509520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043608" y="0"/>
            <a:ext cx="7239000" cy="3024336"/>
          </a:xfrm>
        </p:spPr>
        <p:txBody>
          <a:bodyPr>
            <a:noAutofit/>
          </a:bodyPr>
          <a:lstStyle/>
          <a:p>
            <a:pPr algn="ctr">
              <a:buNone/>
            </a:pPr>
            <a:endParaRPr lang="he-IL" sz="9600" b="1" dirty="0" smtClean="0">
              <a:solidFill>
                <a:schemeClr val="tx2"/>
              </a:solidFill>
            </a:endParaRPr>
          </a:p>
          <a:p>
            <a:pPr algn="ctr">
              <a:lnSpc>
                <a:spcPct val="80000"/>
              </a:lnSpc>
              <a:buNone/>
            </a:pPr>
            <a:r>
              <a:rPr lang="he-IL" sz="8000" dirty="0" smtClean="0">
                <a:solidFill>
                  <a:schemeClr val="bg1"/>
                </a:solidFill>
              </a:rPr>
              <a:t>האתגר </a:t>
            </a:r>
          </a:p>
          <a:p>
            <a:pPr algn="ctr">
              <a:lnSpc>
                <a:spcPct val="80000"/>
              </a:lnSpc>
              <a:buNone/>
            </a:pPr>
            <a:r>
              <a:rPr lang="he-IL" sz="8000" dirty="0" smtClean="0">
                <a:solidFill>
                  <a:schemeClr val="bg1"/>
                </a:solidFill>
              </a:rPr>
              <a:t>העוד-יותר-גדול:</a:t>
            </a:r>
          </a:p>
          <a:p>
            <a:pPr algn="ctr">
              <a:lnSpc>
                <a:spcPct val="80000"/>
              </a:lnSpc>
              <a:buNone/>
            </a:pPr>
            <a:endParaRPr lang="he-IL" sz="6000" dirty="0" smtClean="0">
              <a:solidFill>
                <a:schemeClr val="bg1"/>
              </a:solidFill>
            </a:endParaRPr>
          </a:p>
          <a:p>
            <a:pPr algn="ctr">
              <a:lnSpc>
                <a:spcPct val="80000"/>
              </a:lnSpc>
              <a:buNone/>
            </a:pPr>
            <a:r>
              <a:rPr lang="he-IL" sz="6000" dirty="0" smtClean="0">
                <a:solidFill>
                  <a:schemeClr val="bg1"/>
                </a:solidFill>
              </a:rPr>
              <a:t>לצרוב בתודעה</a:t>
            </a:r>
          </a:p>
          <a:p>
            <a:pPr algn="ctr">
              <a:lnSpc>
                <a:spcPct val="80000"/>
              </a:lnSpc>
              <a:buNone/>
            </a:pPr>
            <a:r>
              <a:rPr lang="en-US" sz="4000" dirty="0" smtClean="0">
                <a:solidFill>
                  <a:schemeClr val="bg1"/>
                </a:solidFill>
              </a:rPr>
              <a:t>Stop and See </a:t>
            </a:r>
            <a:r>
              <a:rPr lang="en-US" sz="4000" dirty="0" smtClean="0">
                <a:solidFill>
                  <a:schemeClr val="bg1"/>
                </a:solidFill>
                <a:sym typeface="Wingdings" pitchFamily="2" charset="2"/>
              </a:rPr>
              <a:t> Bond  Buy</a:t>
            </a:r>
            <a:endParaRPr lang="he-IL" sz="6000" dirty="0" smtClean="0">
              <a:solidFill>
                <a:schemeClr val="bg1"/>
              </a:solidFill>
            </a:endParaRPr>
          </a:p>
          <a:p>
            <a:pPr algn="ctr">
              <a:lnSpc>
                <a:spcPct val="80000"/>
              </a:lnSpc>
              <a:buNone/>
            </a:pPr>
            <a:endParaRPr lang="he-IL" sz="6000" dirty="0" smtClean="0">
              <a:solidFill>
                <a:schemeClr val="bg1"/>
              </a:solidFill>
            </a:endParaRPr>
          </a:p>
          <a:p>
            <a:pPr algn="ctr">
              <a:buNone/>
            </a:pPr>
            <a:endParaRPr lang="he-IL" sz="6600" b="1" dirty="0" smtClean="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47664" y="404664"/>
            <a:ext cx="7239000" cy="1442560"/>
          </a:xfrm>
        </p:spPr>
        <p:txBody>
          <a:bodyPr>
            <a:normAutofit/>
          </a:bodyPr>
          <a:lstStyle/>
          <a:p>
            <a:pPr algn="ctr">
              <a:buNone/>
            </a:pPr>
            <a:r>
              <a:rPr lang="he-IL" sz="8000" dirty="0" smtClean="0">
                <a:solidFill>
                  <a:schemeClr val="bg1"/>
                </a:solidFill>
              </a:rPr>
              <a:t>שאלות למחשבה</a:t>
            </a:r>
            <a:endParaRPr lang="he-IL" sz="8000" dirty="0">
              <a:solidFill>
                <a:schemeClr val="bg1"/>
              </a:solidFill>
            </a:endParaRPr>
          </a:p>
        </p:txBody>
      </p:sp>
      <p:sp>
        <p:nvSpPr>
          <p:cNvPr id="4" name="מציין מיקום תוכן 2"/>
          <p:cNvSpPr txBox="1">
            <a:spLocks/>
          </p:cNvSpPr>
          <p:nvPr/>
        </p:nvSpPr>
        <p:spPr>
          <a:xfrm>
            <a:off x="539552" y="2060848"/>
            <a:ext cx="8363272" cy="4525963"/>
          </a:xfrm>
          <a:prstGeom prst="rect">
            <a:avLst/>
          </a:prstGeom>
        </p:spPr>
        <p:txBody>
          <a:bodyPr vert="horz">
            <a:normAutofit/>
          </a:bodyPr>
          <a:lstStyle/>
          <a:p>
            <a:pPr marL="514350" marR="0" lvl="0" indent="-514350" algn="r" defTabSz="914400" rtl="1" eaLnBrk="1" fontAlgn="auto" latinLnBrk="0" hangingPunct="1">
              <a:lnSpc>
                <a:spcPct val="100000"/>
              </a:lnSpc>
              <a:spcBef>
                <a:spcPts val="600"/>
              </a:spcBef>
              <a:spcAft>
                <a:spcPts val="0"/>
              </a:spcAft>
              <a:buClr>
                <a:schemeClr val="tx2"/>
              </a:buClr>
              <a:buSzPct val="73000"/>
              <a:buFont typeface="+mj-lt"/>
              <a:buAutoNum type="arabicPeriod"/>
              <a:tabLst/>
              <a:defRPr/>
            </a:pPr>
            <a:endParaRPr kumimoji="0" lang="he-IL" sz="2600" i="0" u="none" strike="noStrike" kern="1200" cap="none" spc="0" normalizeH="0" baseline="0" noProof="0" dirty="0" smtClean="0">
              <a:ln>
                <a:noFill/>
              </a:ln>
              <a:solidFill>
                <a:schemeClr val="bg1"/>
              </a:solidFill>
              <a:effectLst/>
              <a:uLnTx/>
              <a:uFillTx/>
              <a:latin typeface="+mn-lt"/>
              <a:ea typeface="+mn-ea"/>
              <a:cs typeface="+mn-cs"/>
            </a:endParaRPr>
          </a:p>
          <a:p>
            <a:pPr marL="514350" marR="0" lvl="0" indent="-514350" algn="r" defTabSz="914400" rtl="1" eaLnBrk="1" fontAlgn="auto" latinLnBrk="0" hangingPunct="1">
              <a:lnSpc>
                <a:spcPct val="100000"/>
              </a:lnSpc>
              <a:spcBef>
                <a:spcPts val="600"/>
              </a:spcBef>
              <a:spcAft>
                <a:spcPts val="0"/>
              </a:spcAft>
              <a:buClr>
                <a:schemeClr val="bg1"/>
              </a:buClr>
              <a:buSzPct val="73000"/>
              <a:buFont typeface="+mj-lt"/>
              <a:buAutoNum type="arabicPeriod"/>
              <a:tabLst/>
              <a:defRPr/>
            </a:pPr>
            <a:r>
              <a:rPr kumimoji="0" lang="he-IL" sz="4000" i="0" u="none" strike="noStrike" kern="1200" cap="none" spc="0" normalizeH="0" baseline="0" noProof="0" dirty="0" smtClean="0">
                <a:ln>
                  <a:noFill/>
                </a:ln>
                <a:solidFill>
                  <a:schemeClr val="bg1"/>
                </a:solidFill>
                <a:effectLst/>
                <a:uLnTx/>
                <a:uFillTx/>
                <a:latin typeface="+mn-lt"/>
                <a:ea typeface="+mn-ea"/>
                <a:cs typeface="+mn-cs"/>
              </a:rPr>
              <a:t>האם בכלל יש קשר בין שיווק מותג לבין חינוך לערך?</a:t>
            </a:r>
          </a:p>
          <a:p>
            <a:pPr marL="514350" marR="0" lvl="0" indent="-514350" algn="r" defTabSz="914400" rtl="1" eaLnBrk="1" fontAlgn="auto" latinLnBrk="0" hangingPunct="1">
              <a:lnSpc>
                <a:spcPct val="100000"/>
              </a:lnSpc>
              <a:spcBef>
                <a:spcPts val="600"/>
              </a:spcBef>
              <a:spcAft>
                <a:spcPts val="0"/>
              </a:spcAft>
              <a:buClr>
                <a:schemeClr val="bg1"/>
              </a:buClr>
              <a:buSzPct val="73000"/>
              <a:buFont typeface="+mj-lt"/>
              <a:buAutoNum type="arabicPeriod"/>
              <a:tabLst/>
              <a:defRPr/>
            </a:pPr>
            <a:r>
              <a:rPr kumimoji="0" lang="he-IL" sz="4000" i="0" u="none" strike="noStrike" kern="1200" cap="none" spc="0" normalizeH="0" baseline="0" noProof="0" dirty="0" smtClean="0">
                <a:ln>
                  <a:noFill/>
                </a:ln>
                <a:solidFill>
                  <a:schemeClr val="bg1"/>
                </a:solidFill>
                <a:effectLst/>
                <a:uLnTx/>
                <a:uFillTx/>
                <a:latin typeface="+mn-lt"/>
                <a:ea typeface="+mn-ea"/>
                <a:cs typeface="+mn-cs"/>
              </a:rPr>
              <a:t>איזה כלים ורעיונות אפשר "להשאיל" מעולם הפרסום לטובת העברת מסרים בסביבה</a:t>
            </a:r>
            <a:r>
              <a:rPr kumimoji="0" lang="he-IL" sz="4000" i="0" u="none" strike="noStrike" kern="1200" cap="none" spc="0" normalizeH="0" noProof="0" dirty="0" smtClean="0">
                <a:ln>
                  <a:noFill/>
                </a:ln>
                <a:solidFill>
                  <a:schemeClr val="bg1"/>
                </a:solidFill>
                <a:effectLst/>
                <a:uLnTx/>
                <a:uFillTx/>
                <a:latin typeface="+mn-lt"/>
                <a:ea typeface="+mn-ea"/>
                <a:cs typeface="+mn-cs"/>
              </a:rPr>
              <a:t> הפיזית של קהילת</a:t>
            </a:r>
            <a:r>
              <a:rPr kumimoji="0" lang="he-IL" sz="4000" i="0" u="none" strike="noStrike" kern="1200" cap="none" spc="0" normalizeH="0" baseline="0" noProof="0" dirty="0" smtClean="0">
                <a:ln>
                  <a:noFill/>
                </a:ln>
                <a:solidFill>
                  <a:schemeClr val="bg1"/>
                </a:solidFill>
                <a:effectLst/>
                <a:uLnTx/>
                <a:uFillTx/>
                <a:latin typeface="+mn-lt"/>
                <a:ea typeface="+mn-ea"/>
                <a:cs typeface="+mn-cs"/>
              </a:rPr>
              <a:t> החינוך?</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79512" y="548680"/>
            <a:ext cx="8733130" cy="4896544"/>
          </a:xfrm>
          <a:prstGeom prst="rect">
            <a:avLst/>
          </a:prstGeom>
          <a:noFill/>
          <a:ln w="9525">
            <a:noFill/>
            <a:miter lim="800000"/>
            <a:headEnd/>
            <a:tailEnd/>
          </a:ln>
        </p:spPr>
      </p:pic>
      <p:sp>
        <p:nvSpPr>
          <p:cNvPr id="5" name="לחצן פעולה: סרט 4">
            <a:hlinkClick r:id="rId3" highlightClick="1"/>
          </p:cNvPr>
          <p:cNvSpPr/>
          <p:nvPr/>
        </p:nvSpPr>
        <p:spPr>
          <a:xfrm>
            <a:off x="3995936" y="2852936"/>
            <a:ext cx="1080120" cy="64807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TextBox 3"/>
          <p:cNvSpPr txBox="1"/>
          <p:nvPr/>
        </p:nvSpPr>
        <p:spPr>
          <a:xfrm>
            <a:off x="395536" y="5445224"/>
            <a:ext cx="8280920" cy="923330"/>
          </a:xfrm>
          <a:prstGeom prst="rect">
            <a:avLst/>
          </a:prstGeom>
          <a:noFill/>
        </p:spPr>
        <p:txBody>
          <a:bodyPr wrap="square" rtlCol="1">
            <a:spAutoFit/>
          </a:bodyPr>
          <a:lstStyle/>
          <a:p>
            <a:r>
              <a:rPr lang="he-IL" dirty="0" smtClean="0">
                <a:solidFill>
                  <a:schemeClr val="bg1"/>
                </a:solidFill>
              </a:rPr>
              <a:t>______________________</a:t>
            </a:r>
          </a:p>
          <a:p>
            <a:endParaRPr lang="he-IL" dirty="0" smtClean="0">
              <a:solidFill>
                <a:schemeClr val="bg1"/>
              </a:solidFill>
            </a:endParaRPr>
          </a:p>
          <a:p>
            <a:r>
              <a:rPr lang="he-IL" dirty="0" smtClean="0">
                <a:solidFill>
                  <a:schemeClr val="bg1"/>
                </a:solidFill>
              </a:rPr>
              <a:t>קמפיין לשינויי הרגלי חיים ולהגברת פעילות גופנית</a:t>
            </a:r>
            <a:endParaRPr lang="he-IL"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115616" y="1412776"/>
            <a:ext cx="7239000" cy="3024336"/>
          </a:xfrm>
        </p:spPr>
        <p:txBody>
          <a:bodyPr>
            <a:normAutofit fontScale="85000" lnSpcReduction="20000"/>
          </a:bodyPr>
          <a:lstStyle/>
          <a:p>
            <a:pPr algn="ctr">
              <a:buNone/>
            </a:pPr>
            <a:endParaRPr lang="he-IL" sz="6300" dirty="0" smtClean="0">
              <a:solidFill>
                <a:schemeClr val="bg1"/>
              </a:solidFill>
            </a:endParaRPr>
          </a:p>
          <a:p>
            <a:pPr algn="ctr">
              <a:buNone/>
            </a:pPr>
            <a:r>
              <a:rPr lang="he-IL" sz="6300" dirty="0" smtClean="0">
                <a:solidFill>
                  <a:schemeClr val="bg1"/>
                </a:solidFill>
              </a:rPr>
              <a:t>מהם ערוצי המדיה שקיימים היום עבור המשווק?</a:t>
            </a:r>
          </a:p>
          <a:p>
            <a:pPr algn="ctr">
              <a:buNone/>
            </a:pPr>
            <a:endParaRPr lang="he-IL" sz="54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860032" y="332656"/>
            <a:ext cx="3957753" cy="4869160"/>
          </a:xfrm>
          <a:prstGeom prst="rect">
            <a:avLst/>
          </a:prstGeom>
          <a:noFill/>
          <a:ln w="9525">
            <a:solidFill>
              <a:schemeClr val="bg1"/>
            </a:solidFill>
            <a:miter lim="800000"/>
            <a:headEnd/>
            <a:tailEnd/>
          </a:ln>
        </p:spPr>
      </p:pic>
      <p:pic>
        <p:nvPicPr>
          <p:cNvPr id="5" name="Picture 3"/>
          <p:cNvPicPr>
            <a:picLocks noGrp="1" noChangeAspect="1" noChangeArrowheads="1"/>
          </p:cNvPicPr>
          <p:nvPr>
            <p:ph idx="1"/>
          </p:nvPr>
        </p:nvPicPr>
        <p:blipFill>
          <a:blip r:embed="rId4" cstate="print"/>
          <a:stretch>
            <a:fillRect/>
          </a:stretch>
        </p:blipFill>
        <p:spPr bwMode="auto">
          <a:xfrm>
            <a:off x="395536" y="3284984"/>
            <a:ext cx="5004048" cy="3364627"/>
          </a:xfrm>
          <a:prstGeom prst="rect">
            <a:avLst/>
          </a:prstGeom>
          <a:noFill/>
          <a:ln w="9525">
            <a:solidFill>
              <a:schemeClr val="bg1"/>
            </a:solidFill>
            <a:miter lim="800000"/>
            <a:headEnd/>
            <a:tailEnd/>
          </a:ln>
        </p:spPr>
      </p:pic>
      <p:sp>
        <p:nvSpPr>
          <p:cNvPr id="4" name="TextBox 3"/>
          <p:cNvSpPr txBox="1"/>
          <p:nvPr/>
        </p:nvSpPr>
        <p:spPr>
          <a:xfrm>
            <a:off x="683568" y="836712"/>
            <a:ext cx="2592288" cy="646331"/>
          </a:xfrm>
          <a:prstGeom prst="rect">
            <a:avLst/>
          </a:prstGeom>
          <a:noFill/>
        </p:spPr>
        <p:txBody>
          <a:bodyPr wrap="square" rtlCol="1">
            <a:spAutoFit/>
          </a:bodyPr>
          <a:lstStyle/>
          <a:p>
            <a:r>
              <a:rPr lang="he-IL" dirty="0" smtClean="0">
                <a:solidFill>
                  <a:schemeClr val="bg1"/>
                </a:solidFill>
              </a:rPr>
              <a:t>שימוש במוטות ברכבות או באוטובוסים לצרכי פרסום </a:t>
            </a:r>
            <a:endParaRPr lang="he-IL"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cstate="print"/>
          <a:srcRect/>
          <a:stretch>
            <a:fillRect/>
          </a:stretch>
        </p:blipFill>
        <p:spPr bwMode="auto">
          <a:xfrm>
            <a:off x="1" y="3895724"/>
            <a:ext cx="4216790" cy="2962275"/>
          </a:xfrm>
          <a:prstGeom prst="rect">
            <a:avLst/>
          </a:prstGeom>
          <a:noFill/>
          <a:ln w="28575">
            <a:solidFill>
              <a:schemeClr val="bg1"/>
            </a:solidFill>
            <a:miter lim="800000"/>
            <a:headEnd/>
            <a:tailEnd/>
          </a:ln>
        </p:spPr>
      </p:pic>
      <p:pic>
        <p:nvPicPr>
          <p:cNvPr id="6" name="Picture 3"/>
          <p:cNvPicPr>
            <a:picLocks noChangeAspect="1" noChangeArrowheads="1"/>
          </p:cNvPicPr>
          <p:nvPr/>
        </p:nvPicPr>
        <p:blipFill>
          <a:blip r:embed="rId4" cstate="print"/>
          <a:srcRect/>
          <a:stretch>
            <a:fillRect/>
          </a:stretch>
        </p:blipFill>
        <p:spPr bwMode="auto">
          <a:xfrm>
            <a:off x="2907239" y="188640"/>
            <a:ext cx="4522015" cy="3356992"/>
          </a:xfrm>
          <a:prstGeom prst="rect">
            <a:avLst/>
          </a:prstGeom>
          <a:noFill/>
          <a:ln w="28575">
            <a:solidFill>
              <a:schemeClr val="bg1"/>
            </a:solidFill>
            <a:miter lim="800000"/>
            <a:headEnd/>
            <a:tailEnd/>
          </a:ln>
        </p:spPr>
      </p:pic>
      <p:sp>
        <p:nvSpPr>
          <p:cNvPr id="4" name="TextBox 3"/>
          <p:cNvSpPr txBox="1"/>
          <p:nvPr/>
        </p:nvSpPr>
        <p:spPr>
          <a:xfrm>
            <a:off x="251520" y="2888081"/>
            <a:ext cx="2592288" cy="646331"/>
          </a:xfrm>
          <a:prstGeom prst="rect">
            <a:avLst/>
          </a:prstGeom>
          <a:noFill/>
        </p:spPr>
        <p:txBody>
          <a:bodyPr wrap="square" rtlCol="1">
            <a:spAutoFit/>
          </a:bodyPr>
          <a:lstStyle/>
          <a:p>
            <a:r>
              <a:rPr lang="he-IL" dirty="0" smtClean="0">
                <a:solidFill>
                  <a:schemeClr val="bg1"/>
                </a:solidFill>
              </a:rPr>
              <a:t>שימוש בבורות ניקוז </a:t>
            </a:r>
          </a:p>
          <a:p>
            <a:r>
              <a:rPr lang="he-IL" dirty="0" smtClean="0">
                <a:solidFill>
                  <a:schemeClr val="bg1"/>
                </a:solidFill>
              </a:rPr>
              <a:t>לצרכי פרסום</a:t>
            </a:r>
            <a:endParaRPr lang="he-IL" dirty="0">
              <a:solidFill>
                <a:schemeClr val="bg1"/>
              </a:solidFill>
            </a:endParaRPr>
          </a:p>
        </p:txBody>
      </p:sp>
      <p:pic>
        <p:nvPicPr>
          <p:cNvPr id="1026" name="Picture 2" descr="כיסאות גלגלים תופסים חניות ברחוב הראשי באילת"/>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4003" y="3240237"/>
            <a:ext cx="3425899" cy="3594386"/>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כיסאות גלגלים תופסים חניות ברחוב הראשי באילת"/>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4003" y="3240237"/>
            <a:ext cx="3425899" cy="3594386"/>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pic>
        <p:nvPicPr>
          <p:cNvPr id="3074" name="Picture 2" descr="http://www.aisrael.org/_uploads/extraimg/5(4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4197626" cy="278092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3076" name="Picture 4" descr="http://www.aisrael.org/_uploads/extraimg/3(11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254" y="0"/>
            <a:ext cx="4657250" cy="3085429"/>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3078" name="Picture 6" descr="http://www.aisrael.org/_uploads/extraimg/sign(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54246"/>
            <a:ext cx="3962400" cy="525780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92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467544" y="2852936"/>
            <a:ext cx="4229100" cy="3609975"/>
          </a:xfrm>
          <a:prstGeom prst="rect">
            <a:avLst/>
          </a:prstGeom>
          <a:noFill/>
          <a:ln w="38100">
            <a:solidFill>
              <a:schemeClr val="bg1"/>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3707904" y="476672"/>
            <a:ext cx="5048250" cy="3343275"/>
          </a:xfrm>
          <a:prstGeom prst="rect">
            <a:avLst/>
          </a:prstGeom>
          <a:noFill/>
          <a:ln w="38100">
            <a:solidFill>
              <a:schemeClr val="bg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2843808" y="107121"/>
            <a:ext cx="4824536" cy="6750879"/>
          </a:xfrm>
          <a:prstGeom prst="rect">
            <a:avLst/>
          </a:prstGeom>
          <a:noFill/>
          <a:ln w="9525">
            <a:noFill/>
            <a:miter lim="800000"/>
            <a:headEnd/>
            <a:tailEnd/>
          </a:ln>
        </p:spPr>
      </p:pic>
      <p:sp>
        <p:nvSpPr>
          <p:cNvPr id="3" name="TextBox 2"/>
          <p:cNvSpPr txBox="1"/>
          <p:nvPr/>
        </p:nvSpPr>
        <p:spPr>
          <a:xfrm>
            <a:off x="323528" y="1484784"/>
            <a:ext cx="2016224" cy="646331"/>
          </a:xfrm>
          <a:prstGeom prst="rect">
            <a:avLst/>
          </a:prstGeom>
          <a:noFill/>
        </p:spPr>
        <p:txBody>
          <a:bodyPr wrap="square" rtlCol="1">
            <a:spAutoFit/>
          </a:bodyPr>
          <a:lstStyle/>
          <a:p>
            <a:r>
              <a:rPr lang="he-IL" dirty="0" smtClean="0">
                <a:solidFill>
                  <a:schemeClr val="bg1"/>
                </a:solidFill>
              </a:rPr>
              <a:t>שימוש בקיר טיפוס </a:t>
            </a:r>
          </a:p>
          <a:p>
            <a:r>
              <a:rPr lang="he-IL" dirty="0" smtClean="0">
                <a:solidFill>
                  <a:schemeClr val="bg1"/>
                </a:solidFill>
              </a:rPr>
              <a:t>לצרכי פרסום</a:t>
            </a:r>
            <a:endParaRPr lang="he-IL"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b="4796"/>
          <a:stretch>
            <a:fillRect/>
          </a:stretch>
        </p:blipFill>
        <p:spPr bwMode="auto">
          <a:xfrm>
            <a:off x="467544" y="260648"/>
            <a:ext cx="8676456" cy="6258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שפע">
  <a:themeElements>
    <a:clrScheme name="זרימה">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שפע">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שפע">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9666</TotalTime>
  <Words>813</Words>
  <Application>Microsoft Office PowerPoint</Application>
  <PresentationFormat>On-screen Show (4:3)</PresentationFormat>
  <Paragraphs>159</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שפע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ריסוס שיווק תיירותי שמתגלה רק בעונת הגשמים...</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ruchama</dc:creator>
  <cp:lastModifiedBy>חיה אסנקאו ריבקין</cp:lastModifiedBy>
  <cp:revision>200</cp:revision>
  <dcterms:created xsi:type="dcterms:W3CDTF">2012-05-04T07:48:27Z</dcterms:created>
  <dcterms:modified xsi:type="dcterms:W3CDTF">2015-11-29T08:47:47Z</dcterms:modified>
</cp:coreProperties>
</file>